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</p:sldMasterIdLst>
  <p:notesMasterIdLst>
    <p:notesMasterId r:id="rId11"/>
  </p:notesMasterIdLst>
  <p:handoutMasterIdLst>
    <p:handoutMasterId r:id="rId12"/>
  </p:handoutMasterIdLst>
  <p:sldIdLst>
    <p:sldId id="416" r:id="rId2"/>
    <p:sldId id="417" r:id="rId3"/>
    <p:sldId id="418" r:id="rId4"/>
    <p:sldId id="419" r:id="rId5"/>
    <p:sldId id="421" r:id="rId6"/>
    <p:sldId id="424" r:id="rId7"/>
    <p:sldId id="422" r:id="rId8"/>
    <p:sldId id="423" r:id="rId9"/>
    <p:sldId id="425" r:id="rId10"/>
  </p:sldIdLst>
  <p:sldSz cx="13003213" cy="9747250"/>
  <p:notesSz cx="6858000" cy="9144000"/>
  <p:defaultTextStyle>
    <a:defPPr>
      <a:defRPr lang="en-CA"/>
    </a:defPPr>
    <a:lvl1pPr algn="ctr" rtl="0" eaLnBrk="0" fontAlgn="base" hangingPunct="0">
      <a:spcBef>
        <a:spcPct val="0"/>
      </a:spcBef>
      <a:spcAft>
        <a:spcPct val="0"/>
      </a:spcAft>
      <a:defRPr sz="3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3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3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3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3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1801"/>
    <a:srgbClr val="F0F795"/>
    <a:srgbClr val="11069A"/>
    <a:srgbClr val="727272"/>
    <a:srgbClr val="505050"/>
    <a:srgbClr val="414141"/>
    <a:srgbClr val="96969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60"/>
  </p:normalViewPr>
  <p:slideViewPr>
    <p:cSldViewPr>
      <p:cViewPr>
        <p:scale>
          <a:sx n="45" d="100"/>
          <a:sy n="45" d="100"/>
        </p:scale>
        <p:origin x="-1560" y="-216"/>
      </p:cViewPr>
      <p:guideLst>
        <p:guide orient="horz" pos="3070"/>
        <p:guide pos="40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96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96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92C8ADB-851F-404C-BA9C-25AD058184B2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8456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662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Times New Roman" pitchFamily="18" charset="0"/>
              </a:defRPr>
            </a:lvl1pPr>
          </a:lstStyle>
          <a:p>
            <a:fld id="{E9CE7B11-0E80-4385-ACB4-563A0041170D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30467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377825"/>
            <a:ext cx="5676900" cy="450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9"/>
          <p:cNvGraphicFramePr>
            <a:graphicFrameLocks noChangeAspect="1"/>
          </p:cNvGraphicFramePr>
          <p:nvPr/>
        </p:nvGraphicFramePr>
        <p:xfrm>
          <a:off x="385763" y="341313"/>
          <a:ext cx="687387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0" name="Clip" r:id="rId4" imgW="1740376" imgH="1740376" progId="MS_ClipArt_Gallery.5">
                  <p:embed/>
                </p:oleObj>
              </mc:Choice>
              <mc:Fallback>
                <p:oleObj name="Clip" r:id="rId4" imgW="1740376" imgH="1740376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3" y="341313"/>
                        <a:ext cx="687387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4645025" y="4572000"/>
          <a:ext cx="7823200" cy="461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1" name="Clip" r:id="rId6" imgW="19888789" imgH="11720179" progId="MS_ClipArt_Gallery.5">
                  <p:embed/>
                </p:oleObj>
              </mc:Choice>
              <mc:Fallback>
                <p:oleObj name="Clip" r:id="rId6" imgW="19888789" imgH="11720179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5025" y="4572000"/>
                        <a:ext cx="7823200" cy="461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1642725" y="2286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endParaRPr lang="en-GB" sz="2400">
              <a:latin typeface="Times" pitchFamily="18" charset="0"/>
            </a:endParaRP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1993900" y="327025"/>
            <a:ext cx="30670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ts val="500"/>
              </a:spcBef>
              <a:spcAft>
                <a:spcPts val="500"/>
              </a:spcAft>
            </a:pPr>
            <a:r>
              <a:rPr lang="en-GB" sz="1200"/>
              <a:t>Worldwide System for Conformity Testing and Certification of Electrotechnical Equipment and Components (IECEE)</a:t>
            </a:r>
            <a:endParaRPr lang="en-CA" sz="1200"/>
          </a:p>
        </p:txBody>
      </p:sp>
      <p:graphicFrame>
        <p:nvGraphicFramePr>
          <p:cNvPr id="9" name="Object 17"/>
          <p:cNvGraphicFramePr>
            <a:graphicFrameLocks noChangeAspect="1"/>
          </p:cNvGraphicFramePr>
          <p:nvPr/>
        </p:nvGraphicFramePr>
        <p:xfrm>
          <a:off x="1222375" y="341313"/>
          <a:ext cx="687388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2" name="Clip" r:id="rId8" imgW="1740376" imgH="1740376" progId="MS_ClipArt_Gallery.5">
                  <p:embed/>
                </p:oleObj>
              </mc:Choice>
              <mc:Fallback>
                <p:oleObj name="Clip" r:id="rId8" imgW="1740376" imgH="1740376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375" y="341313"/>
                        <a:ext cx="687388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5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371600" y="2819400"/>
            <a:ext cx="11107738" cy="2895600"/>
          </a:xfrm>
        </p:spPr>
        <p:txBody>
          <a:bodyPr/>
          <a:lstStyle>
            <a:lvl1pPr>
              <a:lnSpc>
                <a:spcPct val="100000"/>
              </a:lnSpc>
              <a:defRPr sz="4800"/>
            </a:lvl1pPr>
          </a:lstStyle>
          <a:p>
            <a:pPr lvl="0"/>
            <a:r>
              <a:rPr lang="en-CA" noProof="0" smtClean="0"/>
              <a:t>Cliquez pour modifier le style du titre</a:t>
            </a:r>
          </a:p>
        </p:txBody>
      </p:sp>
      <p:sp>
        <p:nvSpPr>
          <p:cNvPr id="1955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6858000"/>
            <a:ext cx="4953000" cy="1828800"/>
          </a:xfrm>
        </p:spPr>
        <p:txBody>
          <a:bodyPr anchor="b"/>
          <a:lstStyle>
            <a:lvl1pPr marL="0" indent="0">
              <a:lnSpc>
                <a:spcPct val="80000"/>
              </a:lnSpc>
              <a:buFont typeface="Webdings" pitchFamily="18" charset="2"/>
              <a:buNone/>
              <a:defRPr sz="2800"/>
            </a:lvl1pPr>
          </a:lstStyle>
          <a:p>
            <a:pPr lvl="0"/>
            <a:r>
              <a:rPr lang="en-CA" noProof="0" smtClean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75722214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CE1D4-829E-4835-B265-A841221AF32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92487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58350" y="1016000"/>
            <a:ext cx="2762250" cy="767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1016000"/>
            <a:ext cx="8134350" cy="767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F6BD1F-4D2C-4649-B0B0-F37394EE414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51418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T:\MARKETING\Images and Photos\Thematic_photos\General concepts\Fotolia_24517595_M (2)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675" y="472803"/>
            <a:ext cx="7205570" cy="720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-71734" y="7753256"/>
            <a:ext cx="13105601" cy="204666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00" tIns="65000" rIns="130000" bIns="65000" rtlCol="0" anchor="ctr"/>
          <a:lstStyle/>
          <a:p>
            <a:pPr algn="ctr"/>
            <a:endParaRPr lang="fr-CH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6397481" y="8242935"/>
            <a:ext cx="7476846" cy="937343"/>
            <a:chOff x="4642793" y="5769123"/>
            <a:chExt cx="5257799" cy="659499"/>
          </a:xfrm>
        </p:grpSpPr>
        <p:pic>
          <p:nvPicPr>
            <p:cNvPr id="10" name="Picture 25" descr="IEC logo RVB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2793" y="5769123"/>
              <a:ext cx="649287" cy="649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24"/>
            <p:cNvSpPr txBox="1">
              <a:spLocks noChangeArrowheads="1"/>
            </p:cNvSpPr>
            <p:nvPr userDrawn="1"/>
          </p:nvSpPr>
          <p:spPr bwMode="auto">
            <a:xfrm>
              <a:off x="6049887" y="5780922"/>
              <a:ext cx="3850705" cy="6477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108000" tIns="0" rIns="0" bIns="0" anchor="ctr"/>
            <a:lstStyle>
              <a:lvl1pPr defTabSz="642938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defTabSz="642938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defTabSz="642938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defTabSz="642938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defTabSz="642938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defTabSz="6429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defTabSz="6429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defTabSz="6429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defTabSz="6429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GB" sz="1600" b="0" dirty="0" smtClean="0">
                  <a:solidFill>
                    <a:srgbClr val="005AA0"/>
                  </a:solidFill>
                  <a:latin typeface="Arial" charset="0"/>
                </a:rPr>
                <a:t>IEC SYSTEM OF CONFORMITY ASSESSMENT</a:t>
              </a:r>
            </a:p>
            <a:p>
              <a:pPr>
                <a:lnSpc>
                  <a:spcPct val="120000"/>
                </a:lnSpc>
              </a:pPr>
              <a:r>
                <a:rPr lang="en-GB" sz="1600" b="0" dirty="0" smtClean="0">
                  <a:solidFill>
                    <a:srgbClr val="005AA0"/>
                  </a:solidFill>
                  <a:latin typeface="Arial" charset="0"/>
                </a:rPr>
                <a:t>SCHEMES FOR ELECTROTECHNICAL           EQUIPMENT</a:t>
              </a:r>
              <a:r>
                <a:rPr lang="en-GB" sz="1600" b="0" baseline="0" dirty="0" smtClean="0">
                  <a:solidFill>
                    <a:srgbClr val="005AA0"/>
                  </a:solidFill>
                  <a:latin typeface="Arial" charset="0"/>
                </a:rPr>
                <a:t> </a:t>
              </a:r>
              <a:r>
                <a:rPr lang="en-GB" sz="1600" b="0" dirty="0" smtClean="0">
                  <a:solidFill>
                    <a:srgbClr val="005AA0"/>
                  </a:solidFill>
                  <a:latin typeface="Arial" charset="0"/>
                </a:rPr>
                <a:t>AND COMPONENTS</a:t>
              </a:r>
              <a:endParaRPr lang="en-GB" sz="1600" b="0" dirty="0">
                <a:solidFill>
                  <a:srgbClr val="005AA0"/>
                </a:solidFill>
                <a:latin typeface="Arial" charset="0"/>
              </a:endParaRPr>
            </a:p>
          </p:txBody>
        </p:sp>
      </p:grp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1963946" y="6059315"/>
            <a:ext cx="11052731" cy="2089341"/>
          </a:xfrm>
        </p:spPr>
        <p:txBody>
          <a:bodyPr>
            <a:normAutofit/>
          </a:bodyPr>
          <a:lstStyle>
            <a:lvl1pPr algn="l">
              <a:defRPr sz="7100" b="1">
                <a:ln>
                  <a:solidFill>
                    <a:srgbClr val="1F497D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eiryo" pitchFamily="34" charset="-128"/>
              </a:defRPr>
            </a:lvl1pPr>
          </a:lstStyle>
          <a:p>
            <a:r>
              <a:rPr lang="en-US" dirty="0" smtClean="0"/>
              <a:t>Add presentation title</a:t>
            </a:r>
            <a:endParaRPr lang="fr-CH" dirty="0"/>
          </a:p>
        </p:txBody>
      </p:sp>
      <p:pic>
        <p:nvPicPr>
          <p:cNvPr id="12" name="Picture 60" descr="logo IECEE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866" y="8242934"/>
            <a:ext cx="923319" cy="92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3435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60A883-7B31-4D16-B528-0A42F9117AC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26092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4275"/>
            <a:ext cx="11052175" cy="19351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0675"/>
            <a:ext cx="11052175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326F27-857F-4F2F-8D87-4F497D57AB6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2832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438400"/>
            <a:ext cx="5448300" cy="624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2438400"/>
            <a:ext cx="5448300" cy="624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C6BC5B-A085-438D-9A76-9349F56554E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56016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40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1225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0863"/>
            <a:ext cx="5745163" cy="5616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1225"/>
            <a:ext cx="5746750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0863"/>
            <a:ext cx="5746750" cy="5616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3D69CB-0376-4DA8-938D-0A0D0975A1F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51784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A0927A-9536-4561-A6C0-2F345B614B4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09062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0F7D59-A4B0-4C77-81CD-711D358D7BC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80958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7350"/>
            <a:ext cx="4276725" cy="16525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7350"/>
            <a:ext cx="7269163" cy="83200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67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88DC98-0B95-43CE-8436-DAABFDAE87A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5360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3075"/>
            <a:ext cx="7802562" cy="8048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483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27938"/>
            <a:ext cx="7802562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ABAAFE-8B8B-495D-81BE-EF83F77EB17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07697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2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3700"/>
            <a:ext cx="12038013" cy="448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27" name="Object 11"/>
          <p:cNvGraphicFramePr>
            <a:graphicFrameLocks noChangeAspect="1"/>
          </p:cNvGraphicFramePr>
          <p:nvPr/>
        </p:nvGraphicFramePr>
        <p:xfrm>
          <a:off x="385763" y="341313"/>
          <a:ext cx="687387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Clip" r:id="rId16" imgW="1740376" imgH="1740376" progId="MS_ClipArt_Gallery.5">
                  <p:embed/>
                </p:oleObj>
              </mc:Choice>
              <mc:Fallback>
                <p:oleObj name="Clip" r:id="rId16" imgW="1740376" imgH="1740376" progId="MS_ClipArt_Gallery.5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3" y="341313"/>
                        <a:ext cx="687387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8420100"/>
            <a:ext cx="11150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1016000"/>
            <a:ext cx="9982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000" tIns="65000" rIns="130000" bIns="65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Cliquez pour modifier le style du titre</a:t>
            </a: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2438400"/>
            <a:ext cx="110490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000" tIns="65000" rIns="130000" bIns="6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Cliquez pour modifier les styles du texte du masque</a:t>
            </a:r>
          </a:p>
          <a:p>
            <a:pPr lvl="1"/>
            <a:r>
              <a:rPr lang="en-CA" smtClean="0"/>
              <a:t>Deuxième niveau</a:t>
            </a:r>
          </a:p>
          <a:p>
            <a:pPr lvl="2"/>
            <a:r>
              <a:rPr lang="en-CA" smtClean="0"/>
              <a:t>Troisième niveau</a:t>
            </a:r>
          </a:p>
          <a:p>
            <a:pPr lvl="3"/>
            <a:r>
              <a:rPr lang="en-CA" smtClean="0"/>
              <a:t>Quatrième niveau</a:t>
            </a:r>
          </a:p>
          <a:p>
            <a:pPr lvl="4"/>
            <a:r>
              <a:rPr lang="en-CA" smtClean="0"/>
              <a:t>Cinquième niveau</a:t>
            </a:r>
          </a:p>
        </p:txBody>
      </p:sp>
      <p:sp>
        <p:nvSpPr>
          <p:cNvPr id="1031" name="Text Box 6"/>
          <p:cNvSpPr txBox="1">
            <a:spLocks noChangeArrowheads="1"/>
          </p:cNvSpPr>
          <p:nvPr/>
        </p:nvSpPr>
        <p:spPr bwMode="auto">
          <a:xfrm>
            <a:off x="11642725" y="3651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endParaRPr lang="en-GB" sz="2400">
              <a:latin typeface="Times" pitchFamily="18" charset="0"/>
            </a:endParaRPr>
          </a:p>
        </p:txBody>
      </p:sp>
      <p:sp>
        <p:nvSpPr>
          <p:cNvPr id="19456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05325" y="9020175"/>
            <a:ext cx="4116388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19456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44038" y="9020175"/>
            <a:ext cx="2706687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cs typeface="Arial" charset="0"/>
              </a:defRPr>
            </a:lvl1pPr>
          </a:lstStyle>
          <a:p>
            <a:fld id="{C6754A29-810A-4EFF-A0B9-B810806BD7C4}" type="slidenum">
              <a:rPr lang="en-GB"/>
              <a:pPr/>
              <a:t>‹#›</a:t>
            </a:fld>
            <a:endParaRPr lang="en-GB"/>
          </a:p>
        </p:txBody>
      </p:sp>
      <p:graphicFrame>
        <p:nvGraphicFramePr>
          <p:cNvPr id="1034" name="Object 18"/>
          <p:cNvGraphicFramePr>
            <a:graphicFrameLocks noChangeAspect="1"/>
          </p:cNvGraphicFramePr>
          <p:nvPr/>
        </p:nvGraphicFramePr>
        <p:xfrm>
          <a:off x="1222375" y="341313"/>
          <a:ext cx="687388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Clip" r:id="rId19" imgW="1740376" imgH="1740376" progId="MS_ClipArt_Gallery.5">
                  <p:embed/>
                </p:oleObj>
              </mc:Choice>
              <mc:Fallback>
                <p:oleObj name="Clip" r:id="rId19" imgW="1740376" imgH="1740376" progId="MS_ClipArt_Gallery.5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375" y="341313"/>
                        <a:ext cx="687388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2" r:id="rId12"/>
  </p:sldLayoutIdLst>
  <p:transition/>
  <p:hf hdr="0" ftr="0" dt="0"/>
  <p:txStyles>
    <p:titleStyle>
      <a:lvl1pPr algn="l" defTabSz="1300163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defTabSz="1300163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 Black" pitchFamily="34" charset="0"/>
        </a:defRPr>
      </a:lvl2pPr>
      <a:lvl3pPr algn="l" defTabSz="1300163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 Black" pitchFamily="34" charset="0"/>
        </a:defRPr>
      </a:lvl3pPr>
      <a:lvl4pPr algn="l" defTabSz="1300163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 Black" pitchFamily="34" charset="0"/>
        </a:defRPr>
      </a:lvl4pPr>
      <a:lvl5pPr algn="l" defTabSz="1300163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 Black" pitchFamily="34" charset="0"/>
        </a:defRPr>
      </a:lvl5pPr>
      <a:lvl6pPr marL="457200" algn="l" defTabSz="1300163" rtl="0" fontAlgn="base">
        <a:lnSpc>
          <a:spcPct val="70000"/>
        </a:lnSpc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 Black" pitchFamily="34" charset="0"/>
        </a:defRPr>
      </a:lvl6pPr>
      <a:lvl7pPr marL="914400" algn="l" defTabSz="1300163" rtl="0" fontAlgn="base">
        <a:lnSpc>
          <a:spcPct val="70000"/>
        </a:lnSpc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 Black" pitchFamily="34" charset="0"/>
        </a:defRPr>
      </a:lvl7pPr>
      <a:lvl8pPr marL="1371600" algn="l" defTabSz="1300163" rtl="0" fontAlgn="base">
        <a:lnSpc>
          <a:spcPct val="70000"/>
        </a:lnSpc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 Black" pitchFamily="34" charset="0"/>
        </a:defRPr>
      </a:lvl8pPr>
      <a:lvl9pPr marL="1828800" algn="l" defTabSz="1300163" rtl="0" fontAlgn="base">
        <a:lnSpc>
          <a:spcPct val="70000"/>
        </a:lnSpc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 Black" pitchFamily="34" charset="0"/>
        </a:defRPr>
      </a:lvl9pPr>
    </p:titleStyle>
    <p:bodyStyle>
      <a:lvl1pPr marL="487363" indent="-487363" algn="l" defTabSz="130016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Webdings" pitchFamily="18" charset="2"/>
        <a:buChar char="4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1055688" indent="-406400" algn="l" defTabSz="1300163" rtl="0" eaLnBrk="0" fontAlgn="base" hangingPunct="0">
        <a:spcBef>
          <a:spcPct val="20000"/>
        </a:spcBef>
        <a:spcAft>
          <a:spcPct val="0"/>
        </a:spcAft>
        <a:buSzPct val="90000"/>
        <a:buFont typeface="Webdings" pitchFamily="18" charset="2"/>
        <a:buChar char="4"/>
        <a:defRPr sz="3000">
          <a:solidFill>
            <a:schemeClr val="tx1"/>
          </a:solidFill>
          <a:latin typeface="+mn-lt"/>
        </a:defRPr>
      </a:lvl2pPr>
      <a:lvl3pPr marL="1571625" indent="-325438" algn="l" defTabSz="130016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87563" indent="-325438" algn="l" defTabSz="1300163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2400">
          <a:solidFill>
            <a:schemeClr val="tx1"/>
          </a:solidFill>
          <a:latin typeface="+mn-lt"/>
        </a:defRPr>
      </a:lvl4pPr>
      <a:lvl5pPr marL="2603500" indent="-325438" algn="l" defTabSz="1300163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2400">
          <a:solidFill>
            <a:schemeClr val="tx1"/>
          </a:solidFill>
          <a:latin typeface="+mn-lt"/>
        </a:defRPr>
      </a:lvl5pPr>
      <a:lvl6pPr marL="3060700" indent="-325438" algn="l" defTabSz="1300163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2400">
          <a:solidFill>
            <a:schemeClr val="tx1"/>
          </a:solidFill>
          <a:latin typeface="+mn-lt"/>
        </a:defRPr>
      </a:lvl6pPr>
      <a:lvl7pPr marL="3517900" indent="-325438" algn="l" defTabSz="1300163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2400">
          <a:solidFill>
            <a:schemeClr val="tx1"/>
          </a:solidFill>
          <a:latin typeface="+mn-lt"/>
        </a:defRPr>
      </a:lvl7pPr>
      <a:lvl8pPr marL="3975100" indent="-325438" algn="l" defTabSz="1300163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2400">
          <a:solidFill>
            <a:schemeClr val="tx1"/>
          </a:solidFill>
          <a:latin typeface="+mn-lt"/>
        </a:defRPr>
      </a:lvl8pPr>
      <a:lvl9pPr marL="4432300" indent="-325438" algn="l" defTabSz="1300163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4506DCC-25EA-4FDD-BB70-2FB252A0F119}" type="slidenum">
              <a:rPr lang="en-GB" sz="1400"/>
              <a:pPr/>
              <a:t>1</a:t>
            </a:fld>
            <a:endParaRPr lang="en-GB" sz="1400"/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9591675" y="431800"/>
          <a:ext cx="257492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Clip" r:id="rId3" imgW="6612903" imgH="1514772" progId="MS_ClipArt_Gallery.5">
                  <p:embed/>
                </p:oleObj>
              </mc:Choice>
              <mc:Fallback>
                <p:oleObj name="Clip" r:id="rId3" imgW="6612903" imgH="1514772" progId="MS_ClipArt_Gallery.5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91675" y="431800"/>
                        <a:ext cx="2574925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371600" y="2438400"/>
            <a:ext cx="10744200" cy="3371329"/>
          </a:xfrm>
        </p:spPr>
        <p:txBody>
          <a:bodyPr/>
          <a:lstStyle/>
          <a:p>
            <a:endParaRPr lang="en-US" sz="3600" b="1" smtClean="0">
              <a:solidFill>
                <a:srgbClr val="FF0000"/>
              </a:solidFill>
              <a:cs typeface="Arial" charset="0"/>
            </a:endParaRPr>
          </a:p>
          <a:p>
            <a:pPr algn="ctr">
              <a:buFont typeface="Webdings" pitchFamily="18" charset="2"/>
              <a:buNone/>
            </a:pPr>
            <a:r>
              <a:rPr lang="en-US" sz="4800" b="1" smtClean="0"/>
              <a:t>Benefits of the </a:t>
            </a:r>
            <a:r>
              <a:rPr lang="en-US" sz="4800" b="1" smtClean="0"/>
              <a:t>CTF </a:t>
            </a:r>
            <a:r>
              <a:rPr lang="en-US" sz="4800" b="1" smtClean="0"/>
              <a:t>Program </a:t>
            </a:r>
            <a:endParaRPr lang="en-US" sz="4800" b="1" smtClean="0"/>
          </a:p>
          <a:p>
            <a:pPr>
              <a:buFont typeface="Webdings" pitchFamily="18" charset="2"/>
              <a:buNone/>
            </a:pPr>
            <a:endParaRPr lang="fr-FR" sz="2800" smtClean="0"/>
          </a:p>
          <a:p>
            <a:pPr>
              <a:buFont typeface="Webdings" pitchFamily="18" charset="2"/>
              <a:buNone/>
            </a:pPr>
            <a:r>
              <a:rPr lang="en-US" sz="3600" smtClean="0"/>
              <a:t> </a:t>
            </a:r>
          </a:p>
          <a:p>
            <a:pPr>
              <a:buFont typeface="Webdings" pitchFamily="18" charset="2"/>
              <a:buNone/>
            </a:pPr>
            <a:endParaRPr lang="fr-FR" sz="2800" smtClean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10102006" y="8185993"/>
            <a:ext cx="2088232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000" tIns="65000" rIns="130000" bIns="65000" numCol="1" anchor="t" anchorCtr="0" compatLnSpc="1">
            <a:prstTxWarp prst="textNoShape">
              <a:avLst/>
            </a:prstTxWarp>
          </a:bodyPr>
          <a:lstStyle>
            <a:lvl1pPr marL="487363" indent="-487363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ebdings" pitchFamily="18" charset="2"/>
              <a:buChar char="4"/>
              <a:defRPr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5688" indent="-406400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ebdings" pitchFamily="18" charset="2"/>
              <a:buChar char="4"/>
              <a:defRPr sz="3000">
                <a:solidFill>
                  <a:schemeClr val="tx1"/>
                </a:solidFill>
                <a:latin typeface="+mn-lt"/>
              </a:defRPr>
            </a:lvl2pPr>
            <a:lvl3pPr marL="1571625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2087563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4pPr>
            <a:lvl5pPr marL="2603500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5pPr>
            <a:lvl6pPr marL="3060700" indent="-325438" algn="l" defTabSz="1300163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6pPr>
            <a:lvl7pPr marL="3517900" indent="-325438" algn="l" defTabSz="1300163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7pPr>
            <a:lvl8pPr marL="3975100" indent="-325438" algn="l" defTabSz="1300163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8pPr>
            <a:lvl9pPr marL="4432300" indent="-325438" algn="l" defTabSz="1300163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None/>
            </a:pPr>
            <a:r>
              <a:rPr lang="en-US" sz="2400" smtClean="0"/>
              <a:t>2014-04-24</a:t>
            </a:r>
          </a:p>
          <a:p>
            <a:pPr>
              <a:buNone/>
            </a:pPr>
            <a:r>
              <a:rPr lang="en-US" sz="2000" smtClean="0"/>
              <a:t>(</a:t>
            </a:r>
            <a:r>
              <a:rPr lang="en-US" sz="2000" smtClean="0"/>
              <a:t>CMC-WG 3)</a:t>
            </a:r>
            <a:endParaRPr lang="en-US" sz="2000" b="1" smtClean="0"/>
          </a:p>
          <a:p>
            <a:pPr>
              <a:buFont typeface="Webdings" pitchFamily="18" charset="2"/>
              <a:buNone/>
            </a:pPr>
            <a:endParaRPr lang="fr-FR" sz="2800" smtClean="0"/>
          </a:p>
          <a:p>
            <a:pPr>
              <a:buFont typeface="Webdings" pitchFamily="18" charset="2"/>
              <a:buNone/>
            </a:pPr>
            <a:r>
              <a:rPr lang="en-US" sz="3600" smtClean="0"/>
              <a:t> </a:t>
            </a:r>
          </a:p>
          <a:p>
            <a:pPr>
              <a:buFont typeface="Webdings" pitchFamily="18" charset="2"/>
              <a:buNone/>
            </a:pPr>
            <a:endParaRPr lang="fr-FR" sz="280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F6C052F-987C-447C-A511-69270905514A}" type="slidenum">
              <a:rPr lang="en-GB" sz="1400"/>
              <a:pPr/>
              <a:t>2</a:t>
            </a:fld>
            <a:endParaRPr lang="en-GB" sz="1400"/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9591675" y="431800"/>
          <a:ext cx="257492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Clip" r:id="rId3" imgW="6612903" imgH="1514772" progId="MS_ClipArt_Gallery.5">
                  <p:embed/>
                </p:oleObj>
              </mc:Choice>
              <mc:Fallback>
                <p:oleObj name="Clip" r:id="rId3" imgW="6612903" imgH="1514772" progId="MS_ClipArt_Gallery.5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91675" y="431800"/>
                        <a:ext cx="2574925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371600" y="2438400"/>
            <a:ext cx="10744200" cy="6248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ebdings" pitchFamily="18" charset="2"/>
              <a:buNone/>
            </a:pPr>
            <a:endParaRPr lang="en-US" sz="3000" smtClean="0">
              <a:cs typeface="Times New Roman" pitchFamily="18" charset="0"/>
            </a:endParaRPr>
          </a:p>
          <a:p>
            <a:r>
              <a:rPr lang="en-US" sz="3600" b="1" u="sng" smtClean="0"/>
              <a:t>Definitions:</a:t>
            </a:r>
          </a:p>
          <a:p>
            <a:pPr>
              <a:buFont typeface="Webdings" pitchFamily="18" charset="2"/>
              <a:buNone/>
            </a:pPr>
            <a:endParaRPr lang="fr-FR" sz="3600" smtClean="0"/>
          </a:p>
          <a:p>
            <a:r>
              <a:rPr lang="en-US" sz="3600" smtClean="0"/>
              <a:t>CTF </a:t>
            </a:r>
            <a:r>
              <a:rPr lang="en-US" sz="3600" smtClean="0"/>
              <a:t>– </a:t>
            </a:r>
            <a:r>
              <a:rPr lang="en-US" sz="3600" smtClean="0"/>
              <a:t>Customer's </a:t>
            </a:r>
            <a:r>
              <a:rPr lang="en-US" sz="3600" smtClean="0"/>
              <a:t>Testing Facility</a:t>
            </a:r>
            <a:endParaRPr lang="fr-FR" sz="3600" smtClean="0"/>
          </a:p>
          <a:p>
            <a:r>
              <a:rPr lang="en-US" sz="3600" smtClean="0"/>
              <a:t>CBTL – CB Testing Laboratory</a:t>
            </a:r>
            <a:endParaRPr lang="fr-FR" sz="3600" smtClean="0"/>
          </a:p>
          <a:p>
            <a:r>
              <a:rPr lang="en-US" sz="3600" smtClean="0"/>
              <a:t>NCB – National Certification Body</a:t>
            </a:r>
            <a:endParaRPr lang="fr-FR" sz="3600" smtClean="0"/>
          </a:p>
          <a:p>
            <a:pPr>
              <a:buFont typeface="Webdings" pitchFamily="18" charset="2"/>
              <a:buNone/>
            </a:pPr>
            <a:r>
              <a:rPr lang="en-US" sz="3600" smtClean="0"/>
              <a:t> </a:t>
            </a:r>
            <a:endParaRPr lang="fr-FR" sz="3600" smtClean="0"/>
          </a:p>
          <a:p>
            <a:pPr eaLnBrk="1" hangingPunct="1">
              <a:lnSpc>
                <a:spcPct val="90000"/>
              </a:lnSpc>
              <a:buFont typeface="Webdings" pitchFamily="18" charset="2"/>
              <a:buNone/>
            </a:pPr>
            <a:endParaRPr lang="en-US" sz="3000" smtClean="0">
              <a:cs typeface="Times New Roman" pitchFamily="18" charset="0"/>
            </a:endParaRPr>
          </a:p>
          <a:p>
            <a:pPr marL="1244600" lvl="2" indent="0">
              <a:buFontTx/>
              <a:buNone/>
            </a:pPr>
            <a:endParaRPr lang="fr-FR" sz="300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75C9565-B1CF-47D2-B74B-28934A9A62AA}" type="slidenum">
              <a:rPr lang="en-GB" sz="1400"/>
              <a:pPr/>
              <a:t>3</a:t>
            </a:fld>
            <a:endParaRPr lang="en-GB" sz="1400"/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9591675" y="431800"/>
          <a:ext cx="257492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Clip" r:id="rId3" imgW="6612903" imgH="1514772" progId="MS_ClipArt_Gallery.5">
                  <p:embed/>
                </p:oleObj>
              </mc:Choice>
              <mc:Fallback>
                <p:oleObj name="Clip" r:id="rId3" imgW="6612903" imgH="1514772" progId="MS_ClipArt_Gallery.5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91675" y="431800"/>
                        <a:ext cx="2574925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61046" y="1777281"/>
            <a:ext cx="10744200" cy="6248400"/>
          </a:xfrm>
        </p:spPr>
        <p:txBody>
          <a:bodyPr/>
          <a:lstStyle/>
          <a:p>
            <a:r>
              <a:rPr lang="en-US" b="1" smtClean="0"/>
              <a:t>Customer's </a:t>
            </a:r>
            <a:r>
              <a:rPr lang="en-US" b="1" smtClean="0"/>
              <a:t>Testing </a:t>
            </a:r>
            <a:r>
              <a:rPr lang="en-US" b="1" smtClean="0"/>
              <a:t>Facility </a:t>
            </a:r>
            <a:r>
              <a:rPr lang="en-US" b="1" smtClean="0"/>
              <a:t>Program</a:t>
            </a:r>
            <a:endParaRPr lang="fr-FR" smtClean="0"/>
          </a:p>
          <a:p>
            <a:r>
              <a:rPr lang="en-US" smtClean="0"/>
              <a:t>Overview:</a:t>
            </a:r>
            <a:endParaRPr lang="fr-FR" smtClean="0"/>
          </a:p>
          <a:p>
            <a:pPr lvl="1"/>
            <a:r>
              <a:rPr lang="en-US" smtClean="0"/>
              <a:t>Testing performed at customer’s facilities by CBTL staff or by customer’s staff under the CBTL’s or NCB’s supervision</a:t>
            </a:r>
            <a:endParaRPr lang="fr-FR" smtClean="0"/>
          </a:p>
          <a:p>
            <a:pPr lvl="1"/>
            <a:r>
              <a:rPr lang="en-US" smtClean="0"/>
              <a:t>Customer testing facilities must comply with relevant aspects of ISO/IEC 17025 and applicable CB Scheme requirements</a:t>
            </a:r>
            <a:endParaRPr lang="fr-FR" smtClean="0"/>
          </a:p>
          <a:p>
            <a:pPr lvl="1"/>
            <a:r>
              <a:rPr lang="en-US" smtClean="0"/>
              <a:t>Validation of customer’s competence is carried out by the CBTL or NCB</a:t>
            </a:r>
            <a:endParaRPr lang="fr-FR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94FBE81-45D5-4730-9072-89E7B952B04A}" type="slidenum">
              <a:rPr lang="en-GB" sz="1400"/>
              <a:pPr/>
              <a:t>4</a:t>
            </a:fld>
            <a:endParaRPr lang="en-GB" sz="1400"/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9591675" y="431800"/>
          <a:ext cx="257492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Clip" r:id="rId3" imgW="6612903" imgH="1514772" progId="MS_ClipArt_Gallery.5">
                  <p:embed/>
                </p:oleObj>
              </mc:Choice>
              <mc:Fallback>
                <p:oleObj name="Clip" r:id="rId3" imgW="6612903" imgH="1514772" progId="MS_ClipArt_Gallery.5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91675" y="431800"/>
                        <a:ext cx="2574925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61046" y="1561257"/>
            <a:ext cx="10744200" cy="7345362"/>
          </a:xfrm>
        </p:spPr>
        <p:txBody>
          <a:bodyPr/>
          <a:lstStyle/>
          <a:p>
            <a:r>
              <a:rPr lang="en-US" b="1" smtClean="0"/>
              <a:t>Benefit</a:t>
            </a:r>
            <a:r>
              <a:rPr lang="en-US" smtClean="0"/>
              <a:t>s</a:t>
            </a:r>
          </a:p>
          <a:p>
            <a:pPr>
              <a:buFont typeface="Webdings" pitchFamily="18" charset="2"/>
              <a:buNone/>
            </a:pPr>
            <a:r>
              <a:rPr lang="en-US" smtClean="0"/>
              <a:t> </a:t>
            </a:r>
            <a:endParaRPr lang="fr-FR" smtClean="0"/>
          </a:p>
          <a:p>
            <a:pPr lvl="1"/>
            <a:r>
              <a:rPr lang="en-US" smtClean="0"/>
              <a:t>Allows the use of customer’s specialized test equipment and facilities</a:t>
            </a:r>
          </a:p>
          <a:p>
            <a:pPr lvl="1"/>
            <a:endParaRPr lang="fr-FR" smtClean="0"/>
          </a:p>
          <a:p>
            <a:pPr lvl="1"/>
            <a:r>
              <a:rPr lang="en-US" smtClean="0"/>
              <a:t>Reduces overall product development/approval cycle and time to market</a:t>
            </a:r>
          </a:p>
          <a:p>
            <a:pPr lvl="1"/>
            <a:endParaRPr lang="fr-FR" smtClean="0"/>
          </a:p>
          <a:p>
            <a:pPr lvl="1"/>
            <a:r>
              <a:rPr lang="en-US" smtClean="0"/>
              <a:t>Permits testing at the appropriate time in product development cycle</a:t>
            </a:r>
          </a:p>
          <a:p>
            <a:pPr lvl="1"/>
            <a:endParaRPr lang="fr-FR" smtClean="0"/>
          </a:p>
          <a:p>
            <a:pPr lvl="1"/>
            <a:r>
              <a:rPr lang="en-US" smtClean="0"/>
              <a:t>Reduces approval costs with respect to sample and shipment costs  </a:t>
            </a:r>
            <a:endParaRPr lang="fr-FR" smtClean="0"/>
          </a:p>
          <a:p>
            <a:pPr eaLnBrk="1" hangingPunct="1">
              <a:lnSpc>
                <a:spcPct val="90000"/>
              </a:lnSpc>
              <a:buFont typeface="Webdings" pitchFamily="18" charset="2"/>
              <a:buNone/>
            </a:pPr>
            <a:endParaRPr lang="en-US" sz="30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ebdings" pitchFamily="18" charset="2"/>
              <a:buNone/>
            </a:pPr>
            <a:endParaRPr lang="en-US" sz="3000" smtClean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61647C3-92CA-40B3-B55E-0E822CF7418B}" type="slidenum">
              <a:rPr lang="en-GB" sz="1400"/>
              <a:pPr/>
              <a:t>5</a:t>
            </a:fld>
            <a:endParaRPr lang="en-GB" sz="1400"/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9591675" y="431800"/>
          <a:ext cx="257492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9" name="Clip" r:id="rId3" imgW="6612903" imgH="1514772" progId="MS_ClipArt_Gallery.5">
                  <p:embed/>
                </p:oleObj>
              </mc:Choice>
              <mc:Fallback>
                <p:oleObj name="Clip" r:id="rId3" imgW="6612903" imgH="1514772" progId="MS_ClipArt_Gallery.5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91675" y="431800"/>
                        <a:ext cx="2574925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44600" y="2136775"/>
            <a:ext cx="10744200" cy="6248400"/>
          </a:xfrm>
        </p:spPr>
        <p:txBody>
          <a:bodyPr/>
          <a:lstStyle/>
          <a:p>
            <a:r>
              <a:rPr lang="en-US" b="1" smtClean="0"/>
              <a:t>Benefits</a:t>
            </a:r>
            <a:r>
              <a:rPr lang="en-US" smtClean="0"/>
              <a:t> (continued)</a:t>
            </a:r>
          </a:p>
          <a:p>
            <a:pPr>
              <a:buFont typeface="Webdings" pitchFamily="18" charset="2"/>
              <a:buNone/>
            </a:pPr>
            <a:endParaRPr lang="fr-FR" smtClean="0"/>
          </a:p>
          <a:p>
            <a:pPr lvl="1"/>
            <a:r>
              <a:rPr lang="en-US" smtClean="0"/>
              <a:t>Takes advantage of customer’s specialized knowledge for test set up and operation of the product under test</a:t>
            </a:r>
          </a:p>
          <a:p>
            <a:pPr lvl="1">
              <a:buFont typeface="Webdings" pitchFamily="18" charset="2"/>
              <a:buNone/>
            </a:pPr>
            <a:r>
              <a:rPr lang="en-US" smtClean="0"/>
              <a:t> </a:t>
            </a:r>
            <a:endParaRPr lang="fr-FR" smtClean="0"/>
          </a:p>
          <a:p>
            <a:pPr lvl="1"/>
            <a:r>
              <a:rPr lang="en-US" smtClean="0"/>
              <a:t>Allows the customer to expand knowledge and experience through collaboration with conformity assessment bodies</a:t>
            </a:r>
          </a:p>
          <a:p>
            <a:pPr lvl="1">
              <a:buFont typeface="Webdings" pitchFamily="18" charset="2"/>
              <a:buNone/>
            </a:pPr>
            <a:endParaRPr lang="fr-FR" smtClean="0"/>
          </a:p>
          <a:p>
            <a:pPr lvl="1"/>
            <a:r>
              <a:rPr lang="en-US" smtClean="0"/>
              <a:t>Permits customer discretion on the level of involvement in the product testing process  </a:t>
            </a:r>
            <a:endParaRPr lang="fr-FR" smtClean="0"/>
          </a:p>
          <a:p>
            <a:pPr>
              <a:buFont typeface="Webdings" pitchFamily="18" charset="2"/>
              <a:buNone/>
            </a:pPr>
            <a:r>
              <a:rPr lang="en-US" smtClean="0"/>
              <a:t> </a:t>
            </a:r>
            <a:endParaRPr lang="fr-FR" smtClean="0"/>
          </a:p>
          <a:p>
            <a:pPr eaLnBrk="1" hangingPunct="1">
              <a:lnSpc>
                <a:spcPct val="90000"/>
              </a:lnSpc>
              <a:buFont typeface="Webdings" pitchFamily="18" charset="2"/>
              <a:buNone/>
            </a:pPr>
            <a:endParaRPr lang="en-US" sz="30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ebdings" pitchFamily="18" charset="2"/>
              <a:buNone/>
            </a:pPr>
            <a:endParaRPr lang="en-US" sz="3000" smtClean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fr-FR" smtClean="0"/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E6096E8-879F-4602-816F-107683F8FE95}" type="slidenum">
              <a:rPr lang="en-GB"/>
              <a:pPr/>
              <a:t>6</a:t>
            </a:fld>
            <a:endParaRPr lang="en-GB"/>
          </a:p>
        </p:txBody>
      </p:sp>
      <p:graphicFrame>
        <p:nvGraphicFramePr>
          <p:cNvPr id="19461" name="Object 4"/>
          <p:cNvGraphicFramePr>
            <a:graphicFrameLocks noChangeAspect="1"/>
          </p:cNvGraphicFramePr>
          <p:nvPr/>
        </p:nvGraphicFramePr>
        <p:xfrm>
          <a:off x="9591675" y="431800"/>
          <a:ext cx="257492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0" name="Clip" r:id="rId3" imgW="6612903" imgH="1514772" progId="MS_ClipArt_Gallery.5">
                  <p:embed/>
                </p:oleObj>
              </mc:Choice>
              <mc:Fallback>
                <p:oleObj name="Clip" r:id="rId3" imgW="6612903" imgH="1514772" progId="MS_ClipArt_Gallery.5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91675" y="431800"/>
                        <a:ext cx="2574925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3360738"/>
            <a:ext cx="9648825" cy="558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necteur droit avec flèche 2"/>
          <p:cNvCxnSpPr/>
          <p:nvPr/>
        </p:nvCxnSpPr>
        <p:spPr bwMode="auto">
          <a:xfrm flipV="1">
            <a:off x="4197350" y="4945063"/>
            <a:ext cx="6337300" cy="33845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65" name="ZoneTexte 5"/>
          <p:cNvSpPr txBox="1">
            <a:spLocks noChangeArrowheads="1"/>
          </p:cNvSpPr>
          <p:nvPr/>
        </p:nvSpPr>
        <p:spPr bwMode="auto">
          <a:xfrm>
            <a:off x="452934" y="1489249"/>
            <a:ext cx="1238567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/>
              <a:t>Overview of the CTF </a:t>
            </a:r>
            <a:r>
              <a:rPr lang="en-US" b="1"/>
              <a:t>Program </a:t>
            </a:r>
            <a:r>
              <a:rPr lang="en-US" b="1" smtClean="0"/>
              <a:t>Stages</a:t>
            </a:r>
            <a:endParaRPr lang="fr-FR"/>
          </a:p>
          <a:p>
            <a:r>
              <a:rPr lang="en-US"/>
              <a:t>Provides a progressive, modular approach to product testing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3E680A3-35AB-4D36-8C76-17E862F3D258}" type="slidenum">
              <a:rPr lang="en-GB" sz="1400"/>
              <a:pPr/>
              <a:t>7</a:t>
            </a:fld>
            <a:endParaRPr lang="en-GB" sz="1400"/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9591675" y="431800"/>
          <a:ext cx="257492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1" name="Clip" r:id="rId3" imgW="6612903" imgH="1514772" progId="MS_ClipArt_Gallery.5">
                  <p:embed/>
                </p:oleObj>
              </mc:Choice>
              <mc:Fallback>
                <p:oleObj name="Clip" r:id="rId3" imgW="6612903" imgH="1514772" progId="MS_ClipArt_Gallery.5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91675" y="431800"/>
                        <a:ext cx="2574925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317625" y="2425700"/>
            <a:ext cx="10744200" cy="6248400"/>
          </a:xfrm>
        </p:spPr>
        <p:txBody>
          <a:bodyPr/>
          <a:lstStyle/>
          <a:p>
            <a:r>
              <a:rPr lang="en-US" smtClean="0"/>
              <a:t>Facilitates </a:t>
            </a:r>
            <a:r>
              <a:rPr lang="en-US" smtClean="0"/>
              <a:t>increasing customer involvement in product testing with growing knowledge, experience and capability</a:t>
            </a:r>
            <a:endParaRPr lang="fr-FR" smtClean="0"/>
          </a:p>
          <a:p>
            <a:pPr lvl="1"/>
            <a:r>
              <a:rPr lang="en-US" smtClean="0"/>
              <a:t>Greater knowledge of safety standards translates into safer products </a:t>
            </a:r>
            <a:endParaRPr lang="fr-FR" smtClean="0"/>
          </a:p>
          <a:p>
            <a:r>
              <a:rPr lang="en-US" smtClean="0"/>
              <a:t>Defines clear criteria for progression through the stages of the program </a:t>
            </a:r>
            <a:endParaRPr lang="fr-FR" smtClean="0"/>
          </a:p>
          <a:p>
            <a:r>
              <a:rPr lang="en-US" smtClean="0"/>
              <a:t>Provides added transparency and credibility as a third-party conformity assessment program </a:t>
            </a:r>
            <a:endParaRPr lang="fr-FR" smtClean="0"/>
          </a:p>
          <a:p>
            <a:endParaRPr lang="en-US" b="1" smtClean="0"/>
          </a:p>
          <a:p>
            <a:pPr>
              <a:buFont typeface="Webdings" pitchFamily="18" charset="2"/>
              <a:buNone/>
            </a:pPr>
            <a:endParaRPr lang="en-US" smtClean="0"/>
          </a:p>
          <a:p>
            <a:pPr>
              <a:buFont typeface="Webdings" pitchFamily="18" charset="2"/>
              <a:buNone/>
            </a:pPr>
            <a:endParaRPr lang="fr-FR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52F27BC-D52C-4513-BF87-8053B162B995}" type="slidenum">
              <a:rPr lang="en-GB" sz="1400"/>
              <a:pPr/>
              <a:t>8</a:t>
            </a:fld>
            <a:endParaRPr lang="en-GB" sz="1400"/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9591675" y="431800"/>
          <a:ext cx="257492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5" name="Clip" r:id="rId3" imgW="6612903" imgH="1514772" progId="MS_ClipArt_Gallery.5">
                  <p:embed/>
                </p:oleObj>
              </mc:Choice>
              <mc:Fallback>
                <p:oleObj name="Clip" r:id="rId3" imgW="6612903" imgH="1514772" progId="MS_ClipArt_Gallery.5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91675" y="431800"/>
                        <a:ext cx="2574925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317030" y="1273225"/>
            <a:ext cx="10744200" cy="7394575"/>
          </a:xfrm>
        </p:spPr>
        <p:txBody>
          <a:bodyPr/>
          <a:lstStyle/>
          <a:p>
            <a:r>
              <a:rPr lang="en-US" smtClean="0"/>
              <a:t>There are four progressive stages in the CTF program</a:t>
            </a:r>
            <a:endParaRPr lang="fr-FR" smtClean="0"/>
          </a:p>
          <a:p>
            <a:pPr lvl="1"/>
            <a:r>
              <a:rPr lang="en-US" smtClean="0"/>
              <a:t>Stage 1 – Full testing carried out by CBTL staff at CTF</a:t>
            </a:r>
            <a:endParaRPr lang="fr-FR" smtClean="0"/>
          </a:p>
          <a:p>
            <a:pPr lvl="1"/>
            <a:r>
              <a:rPr lang="en-US" smtClean="0"/>
              <a:t>Stage 2 – Witnessing 100 per cent of each test program</a:t>
            </a:r>
            <a:endParaRPr lang="fr-FR" smtClean="0"/>
          </a:p>
          <a:p>
            <a:pPr lvl="1"/>
            <a:r>
              <a:rPr lang="en-US" smtClean="0"/>
              <a:t>Stage 3 – Witnessing selected parts of each test program. </a:t>
            </a:r>
            <a:endParaRPr lang="fr-FR" smtClean="0"/>
          </a:p>
          <a:p>
            <a:pPr lvl="1"/>
            <a:r>
              <a:rPr lang="en-US" smtClean="0"/>
              <a:t>Stage 4 – Witnessing selected parts of selected test programs</a:t>
            </a:r>
            <a:endParaRPr lang="fr-FR" smtClean="0"/>
          </a:p>
          <a:p>
            <a:r>
              <a:rPr lang="en-US" smtClean="0"/>
              <a:t>Notes:</a:t>
            </a:r>
            <a:endParaRPr lang="fr-FR" smtClean="0"/>
          </a:p>
          <a:p>
            <a:r>
              <a:rPr lang="en-US" smtClean="0"/>
              <a:t>Stages 3 and 4 require </a:t>
            </a:r>
            <a:r>
              <a:rPr lang="en-US" smtClean="0"/>
              <a:t>participation </a:t>
            </a:r>
            <a:r>
              <a:rPr lang="en-US" smtClean="0"/>
              <a:t>in the </a:t>
            </a:r>
            <a:r>
              <a:rPr lang="en-US" smtClean="0"/>
              <a:t>IECEE Proficiency Testing Program  </a:t>
            </a:r>
            <a:endParaRPr lang="fr-FR" smtClean="0"/>
          </a:p>
          <a:p>
            <a:r>
              <a:rPr lang="en-US" smtClean="0"/>
              <a:t>Stage 4 additionally involves IECEE Assessment initially and every </a:t>
            </a:r>
            <a:r>
              <a:rPr lang="en-US" smtClean="0"/>
              <a:t>three </a:t>
            </a:r>
            <a:r>
              <a:rPr lang="en-US" smtClean="0"/>
              <a:t>years</a:t>
            </a:r>
            <a:endParaRPr lang="fr-FR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57674" y="1803285"/>
            <a:ext cx="12659003" cy="6345372"/>
          </a:xfrm>
        </p:spPr>
        <p:txBody>
          <a:bodyPr>
            <a:normAutofit/>
          </a:bodyPr>
          <a:lstStyle/>
          <a:p>
            <a:r>
              <a:rPr lang="en-GB" sz="7700" dirty="0"/>
              <a:t>IECEE: taking Conformity Assessment further </a:t>
            </a:r>
            <a:r>
              <a:rPr lang="en-GB" sz="7700" dirty="0"/>
              <a:t/>
            </a:r>
            <a:br>
              <a:rPr lang="en-GB" sz="7700" dirty="0"/>
            </a:br>
            <a:r>
              <a:rPr lang="en-GB" sz="7700" dirty="0"/>
              <a:t/>
            </a:r>
            <a:br>
              <a:rPr lang="en-GB" sz="7700" dirty="0"/>
            </a:br>
            <a:r>
              <a:rPr lang="fr-CH" dirty="0" err="1" smtClean="0"/>
              <a:t>Thank</a:t>
            </a:r>
            <a:r>
              <a:rPr lang="fr-CH" dirty="0" smtClean="0"/>
              <a:t> </a:t>
            </a:r>
            <a:r>
              <a:rPr lang="fr-CH" dirty="0" err="1" smtClean="0"/>
              <a:t>you</a:t>
            </a:r>
            <a:r>
              <a:rPr lang="fr-CH" dirty="0" smtClean="0"/>
              <a:t>!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52571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~7964128">
  <a:themeElements>
    <a:clrScheme name="~7964128 3">
      <a:dk1>
        <a:srgbClr val="505050"/>
      </a:dk1>
      <a:lt1>
        <a:srgbClr val="FFFFFF"/>
      </a:lt1>
      <a:dk2>
        <a:srgbClr val="3399FF"/>
      </a:dk2>
      <a:lt2>
        <a:srgbClr val="EBEBEB"/>
      </a:lt2>
      <a:accent1>
        <a:srgbClr val="8DE7FF"/>
      </a:accent1>
      <a:accent2>
        <a:srgbClr val="8D8D8D"/>
      </a:accent2>
      <a:accent3>
        <a:srgbClr val="FFFFFF"/>
      </a:accent3>
      <a:accent4>
        <a:srgbClr val="434343"/>
      </a:accent4>
      <a:accent5>
        <a:srgbClr val="C5F1FF"/>
      </a:accent5>
      <a:accent6>
        <a:srgbClr val="7F7F7F"/>
      </a:accent6>
      <a:hlink>
        <a:srgbClr val="0E689A"/>
      </a:hlink>
      <a:folHlink>
        <a:srgbClr val="BFBFBF"/>
      </a:folHlink>
    </a:clrScheme>
    <a:fontScheme name="~7964128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~7964128 1">
        <a:dk1>
          <a:srgbClr val="505050"/>
        </a:dk1>
        <a:lt1>
          <a:srgbClr val="FFFFFF"/>
        </a:lt1>
        <a:dk2>
          <a:srgbClr val="1F5D9C"/>
        </a:dk2>
        <a:lt2>
          <a:srgbClr val="EBEBEB"/>
        </a:lt2>
        <a:accent1>
          <a:srgbClr val="A6BBFF"/>
        </a:accent1>
        <a:accent2>
          <a:srgbClr val="8D8D8D"/>
        </a:accent2>
        <a:accent3>
          <a:srgbClr val="FFFFFF"/>
        </a:accent3>
        <a:accent4>
          <a:srgbClr val="434343"/>
        </a:accent4>
        <a:accent5>
          <a:srgbClr val="D0DAFF"/>
        </a:accent5>
        <a:accent6>
          <a:srgbClr val="7F7F7F"/>
        </a:accent6>
        <a:hlink>
          <a:srgbClr val="09007A"/>
        </a:hlink>
        <a:folHlink>
          <a:srgbClr val="BFBF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7964128 2">
        <a:dk1>
          <a:srgbClr val="505050"/>
        </a:dk1>
        <a:lt1>
          <a:srgbClr val="FFFFFF"/>
        </a:lt1>
        <a:dk2>
          <a:srgbClr val="35A859"/>
        </a:dk2>
        <a:lt2>
          <a:srgbClr val="EBEBEB"/>
        </a:lt2>
        <a:accent1>
          <a:srgbClr val="94E094"/>
        </a:accent1>
        <a:accent2>
          <a:srgbClr val="8D8D90"/>
        </a:accent2>
        <a:accent3>
          <a:srgbClr val="FFFFFF"/>
        </a:accent3>
        <a:accent4>
          <a:srgbClr val="434343"/>
        </a:accent4>
        <a:accent5>
          <a:srgbClr val="C8EDC8"/>
        </a:accent5>
        <a:accent6>
          <a:srgbClr val="7F7F82"/>
        </a:accent6>
        <a:hlink>
          <a:srgbClr val="227652"/>
        </a:hlink>
        <a:folHlink>
          <a:srgbClr val="BFBF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7964128 3">
        <a:dk1>
          <a:srgbClr val="505050"/>
        </a:dk1>
        <a:lt1>
          <a:srgbClr val="FFFFFF"/>
        </a:lt1>
        <a:dk2>
          <a:srgbClr val="3399FF"/>
        </a:dk2>
        <a:lt2>
          <a:srgbClr val="EBEBEB"/>
        </a:lt2>
        <a:accent1>
          <a:srgbClr val="8DE7FF"/>
        </a:accent1>
        <a:accent2>
          <a:srgbClr val="8D8D8D"/>
        </a:accent2>
        <a:accent3>
          <a:srgbClr val="FFFFFF"/>
        </a:accent3>
        <a:accent4>
          <a:srgbClr val="434343"/>
        </a:accent4>
        <a:accent5>
          <a:srgbClr val="C5F1FF"/>
        </a:accent5>
        <a:accent6>
          <a:srgbClr val="7F7F7F"/>
        </a:accent6>
        <a:hlink>
          <a:srgbClr val="0E689A"/>
        </a:hlink>
        <a:folHlink>
          <a:srgbClr val="BFBF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7964128 4">
        <a:dk1>
          <a:srgbClr val="505050"/>
        </a:dk1>
        <a:lt1>
          <a:srgbClr val="FFFFFF"/>
        </a:lt1>
        <a:dk2>
          <a:srgbClr val="990099"/>
        </a:dk2>
        <a:lt2>
          <a:srgbClr val="EBEBEB"/>
        </a:lt2>
        <a:accent1>
          <a:srgbClr val="DFA6EE"/>
        </a:accent1>
        <a:accent2>
          <a:srgbClr val="8D8D8D"/>
        </a:accent2>
        <a:accent3>
          <a:srgbClr val="FFFFFF"/>
        </a:accent3>
        <a:accent4>
          <a:srgbClr val="434343"/>
        </a:accent4>
        <a:accent5>
          <a:srgbClr val="ECD0F5"/>
        </a:accent5>
        <a:accent6>
          <a:srgbClr val="7F7F7F"/>
        </a:accent6>
        <a:hlink>
          <a:srgbClr val="6F007E"/>
        </a:hlink>
        <a:folHlink>
          <a:srgbClr val="BFBF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7964128 5">
        <a:dk1>
          <a:srgbClr val="505050"/>
        </a:dk1>
        <a:lt1>
          <a:srgbClr val="FFFFFF"/>
        </a:lt1>
        <a:dk2>
          <a:srgbClr val="FF6600"/>
        </a:dk2>
        <a:lt2>
          <a:srgbClr val="EBEBEB"/>
        </a:lt2>
        <a:accent1>
          <a:srgbClr val="FEBE68"/>
        </a:accent1>
        <a:accent2>
          <a:srgbClr val="8D8D8D"/>
        </a:accent2>
        <a:accent3>
          <a:srgbClr val="FFFFFF"/>
        </a:accent3>
        <a:accent4>
          <a:srgbClr val="434343"/>
        </a:accent4>
        <a:accent5>
          <a:srgbClr val="FEDBB9"/>
        </a:accent5>
        <a:accent6>
          <a:srgbClr val="7F7F7F"/>
        </a:accent6>
        <a:hlink>
          <a:srgbClr val="C13301"/>
        </a:hlink>
        <a:folHlink>
          <a:srgbClr val="BFBF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7964128 6">
        <a:dk1>
          <a:srgbClr val="505050"/>
        </a:dk1>
        <a:lt1>
          <a:srgbClr val="FFFFFF"/>
        </a:lt1>
        <a:dk2>
          <a:srgbClr val="FF0F0F"/>
        </a:dk2>
        <a:lt2>
          <a:srgbClr val="EBEBEB"/>
        </a:lt2>
        <a:accent1>
          <a:srgbClr val="FFA7A7"/>
        </a:accent1>
        <a:accent2>
          <a:srgbClr val="8D8D8D"/>
        </a:accent2>
        <a:accent3>
          <a:srgbClr val="FFFFFF"/>
        </a:accent3>
        <a:accent4>
          <a:srgbClr val="434343"/>
        </a:accent4>
        <a:accent5>
          <a:srgbClr val="FFD0D0"/>
        </a:accent5>
        <a:accent6>
          <a:srgbClr val="7F7F7F"/>
        </a:accent6>
        <a:hlink>
          <a:srgbClr val="B60455"/>
        </a:hlink>
        <a:folHlink>
          <a:srgbClr val="BFBFB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~7964128</Template>
  <TotalTime>1229</TotalTime>
  <Words>321</Words>
  <Application>Microsoft Office PowerPoint</Application>
  <PresentationFormat>Custom</PresentationFormat>
  <Paragraphs>63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Arial Black</vt:lpstr>
      <vt:lpstr>Webdings</vt:lpstr>
      <vt:lpstr>Times</vt:lpstr>
      <vt:lpstr>Times New Roman</vt:lpstr>
      <vt:lpstr>Arial Narrow</vt:lpstr>
      <vt:lpstr>宋体</vt:lpstr>
      <vt:lpstr>~7964128</vt:lpstr>
      <vt:lpstr>Microsoft Clip 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IECEE: taking Conformity Assessment further   Thank you!</vt:lpstr>
    </vt:vector>
  </TitlesOfParts>
  <Company>BV LCIE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BRENON</dc:creator>
  <cp:lastModifiedBy>Randolf Keller</cp:lastModifiedBy>
  <cp:revision>283</cp:revision>
  <cp:lastPrinted>2003-01-28T11:52:29Z</cp:lastPrinted>
  <dcterms:created xsi:type="dcterms:W3CDTF">2007-11-28T12:30:05Z</dcterms:created>
  <dcterms:modified xsi:type="dcterms:W3CDTF">2014-04-24T09:55:46Z</dcterms:modified>
</cp:coreProperties>
</file>