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0"/>
  </p:notesMasterIdLst>
  <p:handoutMasterIdLst>
    <p:handoutMasterId r:id="rId81"/>
  </p:handoutMasterIdLst>
  <p:sldIdLst>
    <p:sldId id="295" r:id="rId5"/>
    <p:sldId id="298" r:id="rId6"/>
    <p:sldId id="301" r:id="rId7"/>
    <p:sldId id="302" r:id="rId8"/>
    <p:sldId id="303" r:id="rId9"/>
    <p:sldId id="304" r:id="rId10"/>
    <p:sldId id="508" r:id="rId11"/>
    <p:sldId id="305" r:id="rId12"/>
    <p:sldId id="306" r:id="rId13"/>
    <p:sldId id="307" r:id="rId14"/>
    <p:sldId id="308" r:id="rId15"/>
    <p:sldId id="309" r:id="rId16"/>
    <p:sldId id="313" r:id="rId17"/>
    <p:sldId id="310" r:id="rId18"/>
    <p:sldId id="314" r:id="rId19"/>
    <p:sldId id="311" r:id="rId20"/>
    <p:sldId id="312" r:id="rId21"/>
    <p:sldId id="315" r:id="rId22"/>
    <p:sldId id="319" r:id="rId23"/>
    <p:sldId id="318" r:id="rId24"/>
    <p:sldId id="320" r:id="rId25"/>
    <p:sldId id="317" r:id="rId26"/>
    <p:sldId id="316" r:id="rId27"/>
    <p:sldId id="321" r:id="rId28"/>
    <p:sldId id="322" r:id="rId29"/>
    <p:sldId id="323" r:id="rId30"/>
    <p:sldId id="326" r:id="rId31"/>
    <p:sldId id="327" r:id="rId32"/>
    <p:sldId id="325" r:id="rId33"/>
    <p:sldId id="330" r:id="rId34"/>
    <p:sldId id="324" r:id="rId35"/>
    <p:sldId id="328" r:id="rId36"/>
    <p:sldId id="329" r:id="rId37"/>
    <p:sldId id="466" r:id="rId38"/>
    <p:sldId id="331" r:id="rId39"/>
    <p:sldId id="332" r:id="rId40"/>
    <p:sldId id="333" r:id="rId41"/>
    <p:sldId id="334" r:id="rId42"/>
    <p:sldId id="347" r:id="rId43"/>
    <p:sldId id="335" r:id="rId44"/>
    <p:sldId id="471" r:id="rId45"/>
    <p:sldId id="467" r:id="rId46"/>
    <p:sldId id="472" r:id="rId47"/>
    <p:sldId id="468" r:id="rId48"/>
    <p:sldId id="473" r:id="rId49"/>
    <p:sldId id="469" r:id="rId50"/>
    <p:sldId id="474" r:id="rId51"/>
    <p:sldId id="478" r:id="rId52"/>
    <p:sldId id="479" r:id="rId53"/>
    <p:sldId id="470" r:id="rId54"/>
    <p:sldId id="480" r:id="rId55"/>
    <p:sldId id="477" r:id="rId56"/>
    <p:sldId id="481" r:id="rId57"/>
    <p:sldId id="482" r:id="rId58"/>
    <p:sldId id="483" r:id="rId59"/>
    <p:sldId id="476" r:id="rId60"/>
    <p:sldId id="484" r:id="rId61"/>
    <p:sldId id="485" r:id="rId62"/>
    <p:sldId id="486" r:id="rId63"/>
    <p:sldId id="487" r:id="rId64"/>
    <p:sldId id="488" r:id="rId65"/>
    <p:sldId id="489" r:id="rId66"/>
    <p:sldId id="490" r:id="rId67"/>
    <p:sldId id="475" r:id="rId68"/>
    <p:sldId id="491" r:id="rId69"/>
    <p:sldId id="492" r:id="rId70"/>
    <p:sldId id="495" r:id="rId71"/>
    <p:sldId id="493" r:id="rId72"/>
    <p:sldId id="494" r:id="rId73"/>
    <p:sldId id="496" r:id="rId74"/>
    <p:sldId id="497" r:id="rId75"/>
    <p:sldId id="499" r:id="rId76"/>
    <p:sldId id="500" r:id="rId77"/>
    <p:sldId id="501" r:id="rId78"/>
    <p:sldId id="294"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416"/>
    <a:srgbClr val="6BA906"/>
    <a:srgbClr val="00A4A9"/>
    <a:srgbClr val="0082A9"/>
    <a:srgbClr val="A90060"/>
    <a:srgbClr val="FBFDFF"/>
    <a:srgbClr val="0194CB"/>
    <a:srgbClr val="C9E8FF"/>
    <a:srgbClr val="E5F4FF"/>
    <a:srgbClr val="00386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203" autoAdjust="0"/>
  </p:normalViewPr>
  <p:slideViewPr>
    <p:cSldViewPr snapToGrid="0">
      <p:cViewPr varScale="1">
        <p:scale>
          <a:sx n="99" d="100"/>
          <a:sy n="99" d="100"/>
        </p:scale>
        <p:origin x="90" y="774"/>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0" d="100"/>
          <a:sy n="120" d="100"/>
        </p:scale>
        <p:origin x="145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6BA70-EE0F-46D4-832C-FB12DE9FE719}"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BDC7031B-0FAC-4DA5-9E9C-922BBED10040}">
      <dgm:prSet/>
      <dgm:spPr/>
      <dgm:t>
        <a:bodyPr/>
        <a:lstStyle/>
        <a:p>
          <a:r>
            <a:rPr lang="en-GB" b="0" dirty="0"/>
            <a:t>Products are tested to IEC International Standards with provision for supplementary testing for national differences, when relevant.</a:t>
          </a:r>
          <a:endParaRPr lang="en-US" dirty="0"/>
        </a:p>
      </dgm:t>
    </dgm:pt>
    <dgm:pt modelId="{DB7BF77E-ACB1-414A-A463-2A9373025B79}" type="parTrans" cxnId="{C78C3E0F-A2E3-4944-9A16-879CFCC90797}">
      <dgm:prSet/>
      <dgm:spPr/>
      <dgm:t>
        <a:bodyPr/>
        <a:lstStyle/>
        <a:p>
          <a:endParaRPr lang="en-US"/>
        </a:p>
      </dgm:t>
    </dgm:pt>
    <dgm:pt modelId="{E6E976F6-1FA5-4C8A-B306-3FEF6CE40CFD}" type="sibTrans" cxnId="{C78C3E0F-A2E3-4944-9A16-879CFCC90797}">
      <dgm:prSet/>
      <dgm:spPr/>
      <dgm:t>
        <a:bodyPr/>
        <a:lstStyle/>
        <a:p>
          <a:endParaRPr lang="en-US"/>
        </a:p>
      </dgm:t>
    </dgm:pt>
    <dgm:pt modelId="{BF47F51F-A907-4030-93EC-B8FC40C0B13F}">
      <dgm:prSet/>
      <dgm:spPr/>
      <dgm:t>
        <a:bodyPr/>
        <a:lstStyle/>
        <a:p>
          <a:r>
            <a:rPr lang="en-GB" b="0"/>
            <a:t>Reciprocal recognition of test results among all participating Certification Bodies simplifies the granting of certification or approval at national levels.</a:t>
          </a:r>
          <a:endParaRPr lang="en-US"/>
        </a:p>
      </dgm:t>
    </dgm:pt>
    <dgm:pt modelId="{AF69BF88-E286-42FB-B293-C5538D83995C}" type="parTrans" cxnId="{C3D6D377-9BF0-4EA6-9153-4E4C82E36319}">
      <dgm:prSet/>
      <dgm:spPr/>
      <dgm:t>
        <a:bodyPr/>
        <a:lstStyle/>
        <a:p>
          <a:endParaRPr lang="en-US"/>
        </a:p>
      </dgm:t>
    </dgm:pt>
    <dgm:pt modelId="{20A8C768-2883-46F2-A6DE-2BDA48455065}" type="sibTrans" cxnId="{C3D6D377-9BF0-4EA6-9153-4E4C82E36319}">
      <dgm:prSet/>
      <dgm:spPr/>
      <dgm:t>
        <a:bodyPr/>
        <a:lstStyle/>
        <a:p>
          <a:endParaRPr lang="en-US"/>
        </a:p>
      </dgm:t>
    </dgm:pt>
    <dgm:pt modelId="{8B97A66F-B899-4DDA-84D3-5DFFD6A5B7AE}">
      <dgm:prSet/>
      <dgm:spPr/>
      <dgm:t>
        <a:bodyPr/>
        <a:lstStyle/>
        <a:p>
          <a:r>
            <a:rPr lang="en-GB" b="0" dirty="0"/>
            <a:t>CB Test Certificates and associated Test Reports facilitate obtaining secondary certifications.</a:t>
          </a:r>
          <a:endParaRPr lang="en-US" dirty="0"/>
        </a:p>
      </dgm:t>
    </dgm:pt>
    <dgm:pt modelId="{81B75658-4623-4AB7-B80A-8D86FA8775DF}" type="parTrans" cxnId="{3D952E59-D6F7-4194-8C0E-E886933AF098}">
      <dgm:prSet/>
      <dgm:spPr/>
      <dgm:t>
        <a:bodyPr/>
        <a:lstStyle/>
        <a:p>
          <a:endParaRPr lang="en-US"/>
        </a:p>
      </dgm:t>
    </dgm:pt>
    <dgm:pt modelId="{2CED2C01-7492-4C81-9451-57D7C8406286}" type="sibTrans" cxnId="{3D952E59-D6F7-4194-8C0E-E886933AF098}">
      <dgm:prSet/>
      <dgm:spPr/>
      <dgm:t>
        <a:bodyPr/>
        <a:lstStyle/>
        <a:p>
          <a:endParaRPr lang="en-US"/>
        </a:p>
      </dgm:t>
    </dgm:pt>
    <dgm:pt modelId="{7B3D43AC-DED5-4516-96F5-13680D8E1F5A}" type="pres">
      <dgm:prSet presAssocID="{8916BA70-EE0F-46D4-832C-FB12DE9FE719}" presName="linear" presStyleCnt="0">
        <dgm:presLayoutVars>
          <dgm:animLvl val="lvl"/>
          <dgm:resizeHandles val="exact"/>
        </dgm:presLayoutVars>
      </dgm:prSet>
      <dgm:spPr/>
    </dgm:pt>
    <dgm:pt modelId="{3A4921E9-ADD1-488B-94F5-C20258E2A359}" type="pres">
      <dgm:prSet presAssocID="{BDC7031B-0FAC-4DA5-9E9C-922BBED10040}" presName="parentText" presStyleLbl="node1" presStyleIdx="0" presStyleCnt="3">
        <dgm:presLayoutVars>
          <dgm:chMax val="0"/>
          <dgm:bulletEnabled val="1"/>
        </dgm:presLayoutVars>
      </dgm:prSet>
      <dgm:spPr/>
    </dgm:pt>
    <dgm:pt modelId="{689E7AA8-790B-4482-A79F-E7739E62F083}" type="pres">
      <dgm:prSet presAssocID="{E6E976F6-1FA5-4C8A-B306-3FEF6CE40CFD}" presName="spacer" presStyleCnt="0"/>
      <dgm:spPr/>
    </dgm:pt>
    <dgm:pt modelId="{5FBD0D74-B7BC-4F88-AF8D-8F55FBFA9097}" type="pres">
      <dgm:prSet presAssocID="{BF47F51F-A907-4030-93EC-B8FC40C0B13F}" presName="parentText" presStyleLbl="node1" presStyleIdx="1" presStyleCnt="3">
        <dgm:presLayoutVars>
          <dgm:chMax val="0"/>
          <dgm:bulletEnabled val="1"/>
        </dgm:presLayoutVars>
      </dgm:prSet>
      <dgm:spPr/>
    </dgm:pt>
    <dgm:pt modelId="{9BAF73E7-95F9-41FB-9E00-578BD7C13524}" type="pres">
      <dgm:prSet presAssocID="{20A8C768-2883-46F2-A6DE-2BDA48455065}" presName="spacer" presStyleCnt="0"/>
      <dgm:spPr/>
    </dgm:pt>
    <dgm:pt modelId="{CC040CC5-248D-4B32-BB5F-C2CDF726263B}" type="pres">
      <dgm:prSet presAssocID="{8B97A66F-B899-4DDA-84D3-5DFFD6A5B7AE}" presName="parentText" presStyleLbl="node1" presStyleIdx="2" presStyleCnt="3">
        <dgm:presLayoutVars>
          <dgm:chMax val="0"/>
          <dgm:bulletEnabled val="1"/>
        </dgm:presLayoutVars>
      </dgm:prSet>
      <dgm:spPr/>
    </dgm:pt>
  </dgm:ptLst>
  <dgm:cxnLst>
    <dgm:cxn modelId="{C78C3E0F-A2E3-4944-9A16-879CFCC90797}" srcId="{8916BA70-EE0F-46D4-832C-FB12DE9FE719}" destId="{BDC7031B-0FAC-4DA5-9E9C-922BBED10040}" srcOrd="0" destOrd="0" parTransId="{DB7BF77E-ACB1-414A-A463-2A9373025B79}" sibTransId="{E6E976F6-1FA5-4C8A-B306-3FEF6CE40CFD}"/>
    <dgm:cxn modelId="{DABC6F1F-6BB5-42B8-9602-757A60FBFABF}" type="presOf" srcId="{8B97A66F-B899-4DDA-84D3-5DFFD6A5B7AE}" destId="{CC040CC5-248D-4B32-BB5F-C2CDF726263B}" srcOrd="0" destOrd="0" presId="urn:microsoft.com/office/officeart/2005/8/layout/vList2"/>
    <dgm:cxn modelId="{C3D6D377-9BF0-4EA6-9153-4E4C82E36319}" srcId="{8916BA70-EE0F-46D4-832C-FB12DE9FE719}" destId="{BF47F51F-A907-4030-93EC-B8FC40C0B13F}" srcOrd="1" destOrd="0" parTransId="{AF69BF88-E286-42FB-B293-C5538D83995C}" sibTransId="{20A8C768-2883-46F2-A6DE-2BDA48455065}"/>
    <dgm:cxn modelId="{3D952E59-D6F7-4194-8C0E-E886933AF098}" srcId="{8916BA70-EE0F-46D4-832C-FB12DE9FE719}" destId="{8B97A66F-B899-4DDA-84D3-5DFFD6A5B7AE}" srcOrd="2" destOrd="0" parTransId="{81B75658-4623-4AB7-B80A-8D86FA8775DF}" sibTransId="{2CED2C01-7492-4C81-9451-57D7C8406286}"/>
    <dgm:cxn modelId="{DCB18CAA-7C08-4F14-8CDD-0C533CFB766D}" type="presOf" srcId="{BF47F51F-A907-4030-93EC-B8FC40C0B13F}" destId="{5FBD0D74-B7BC-4F88-AF8D-8F55FBFA9097}" srcOrd="0" destOrd="0" presId="urn:microsoft.com/office/officeart/2005/8/layout/vList2"/>
    <dgm:cxn modelId="{AA4F8FD3-A275-4A5C-8DBA-C382C1EEDF43}" type="presOf" srcId="{BDC7031B-0FAC-4DA5-9E9C-922BBED10040}" destId="{3A4921E9-ADD1-488B-94F5-C20258E2A359}" srcOrd="0" destOrd="0" presId="urn:microsoft.com/office/officeart/2005/8/layout/vList2"/>
    <dgm:cxn modelId="{86437CFC-013F-4FAC-9828-5B450BE00E20}" type="presOf" srcId="{8916BA70-EE0F-46D4-832C-FB12DE9FE719}" destId="{7B3D43AC-DED5-4516-96F5-13680D8E1F5A}" srcOrd="0" destOrd="0" presId="urn:microsoft.com/office/officeart/2005/8/layout/vList2"/>
    <dgm:cxn modelId="{9ACB3A8C-302D-4C5D-A5AE-24F888FFA85C}" type="presParOf" srcId="{7B3D43AC-DED5-4516-96F5-13680D8E1F5A}" destId="{3A4921E9-ADD1-488B-94F5-C20258E2A359}" srcOrd="0" destOrd="0" presId="urn:microsoft.com/office/officeart/2005/8/layout/vList2"/>
    <dgm:cxn modelId="{969670B9-2E93-4EA3-B93D-6A4D45B92074}" type="presParOf" srcId="{7B3D43AC-DED5-4516-96F5-13680D8E1F5A}" destId="{689E7AA8-790B-4482-A79F-E7739E62F083}" srcOrd="1" destOrd="0" presId="urn:microsoft.com/office/officeart/2005/8/layout/vList2"/>
    <dgm:cxn modelId="{E22FF0B8-BB55-47DF-9E5B-C54DD9C3E196}" type="presParOf" srcId="{7B3D43AC-DED5-4516-96F5-13680D8E1F5A}" destId="{5FBD0D74-B7BC-4F88-AF8D-8F55FBFA9097}" srcOrd="2" destOrd="0" presId="urn:microsoft.com/office/officeart/2005/8/layout/vList2"/>
    <dgm:cxn modelId="{9547F430-605B-478D-92AB-E332A80A1AE6}" type="presParOf" srcId="{7B3D43AC-DED5-4516-96F5-13680D8E1F5A}" destId="{9BAF73E7-95F9-41FB-9E00-578BD7C13524}" srcOrd="3" destOrd="0" presId="urn:microsoft.com/office/officeart/2005/8/layout/vList2"/>
    <dgm:cxn modelId="{5F880087-3516-4E60-9BC8-81C0711942B2}" type="presParOf" srcId="{7B3D43AC-DED5-4516-96F5-13680D8E1F5A}" destId="{CC040CC5-248D-4B32-BB5F-C2CDF72626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10795-0281-4831-8BE8-9D47325AB1A2}"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5A8535AA-BDAB-49B5-9F51-7A6DC6A9F0E8}">
      <dgm:prSet custT="1"/>
      <dgm:spPr/>
      <dgm:t>
        <a:bodyPr/>
        <a:lstStyle/>
        <a:p>
          <a:pPr algn="ctr"/>
          <a:r>
            <a:rPr lang="en-US" sz="1200" dirty="0"/>
            <a:t>Because Globalization and competition are leading to   </a:t>
          </a:r>
          <a:br>
            <a:rPr lang="en-US" sz="1200" dirty="0"/>
          </a:br>
          <a:r>
            <a:rPr lang="en-US" sz="1200" dirty="0"/>
            <a:t>   rapid changes, technical barriers to trade remain a </a:t>
          </a:r>
          <a:br>
            <a:rPr lang="en-US" sz="1200" dirty="0"/>
          </a:br>
          <a:r>
            <a:rPr lang="en-US" sz="1200" dirty="0"/>
            <a:t>   serious problem and the industry is anxious about </a:t>
          </a:r>
          <a:br>
            <a:rPr lang="en-US" sz="1200" dirty="0"/>
          </a:br>
          <a:r>
            <a:rPr lang="en-US" sz="1200" dirty="0"/>
            <a:t>   time to market, the shortening life cycle of products </a:t>
          </a:r>
          <a:br>
            <a:rPr lang="en-US" sz="1200" dirty="0"/>
          </a:br>
          <a:r>
            <a:rPr lang="en-US" sz="1200" dirty="0"/>
            <a:t>   and the need to reduce costs…</a:t>
          </a:r>
        </a:p>
      </dgm:t>
    </dgm:pt>
    <dgm:pt modelId="{69C3B3AE-79AB-4614-B97C-B00B45D6D717}" type="parTrans" cxnId="{AA45F6CA-69E2-46CC-A7E5-ED824973B1FB}">
      <dgm:prSet/>
      <dgm:spPr/>
      <dgm:t>
        <a:bodyPr/>
        <a:lstStyle/>
        <a:p>
          <a:endParaRPr lang="en-US"/>
        </a:p>
      </dgm:t>
    </dgm:pt>
    <dgm:pt modelId="{233162CC-D9EC-4081-B693-D5BB77D5A9FC}" type="sibTrans" cxnId="{AA45F6CA-69E2-46CC-A7E5-ED824973B1FB}">
      <dgm:prSet/>
      <dgm:spPr/>
      <dgm:t>
        <a:bodyPr/>
        <a:lstStyle/>
        <a:p>
          <a:endParaRPr lang="en-US"/>
        </a:p>
      </dgm:t>
    </dgm:pt>
    <dgm:pt modelId="{62428717-0FC6-478D-A5CA-5394D5FC4A9C}">
      <dgm:prSet custT="1"/>
      <dgm:spPr/>
      <dgm:t>
        <a:bodyPr/>
        <a:lstStyle/>
        <a:p>
          <a:pPr algn="ctr"/>
          <a:r>
            <a:rPr lang="en-US" sz="1200" dirty="0"/>
            <a:t>The CB Scheme offers de facto the true “passport” for </a:t>
          </a:r>
          <a:br>
            <a:rPr lang="en-US" sz="1200" dirty="0"/>
          </a:br>
          <a:r>
            <a:rPr lang="en-US" sz="1200" dirty="0"/>
            <a:t>   the needs of different countries.</a:t>
          </a:r>
        </a:p>
      </dgm:t>
    </dgm:pt>
    <dgm:pt modelId="{FF75BAE6-4B21-472F-AE64-CCC9D680ED5E}" type="parTrans" cxnId="{4788913F-D66B-4733-B284-D2450A07E5EC}">
      <dgm:prSet/>
      <dgm:spPr/>
      <dgm:t>
        <a:bodyPr/>
        <a:lstStyle/>
        <a:p>
          <a:endParaRPr lang="en-US"/>
        </a:p>
      </dgm:t>
    </dgm:pt>
    <dgm:pt modelId="{298FCA64-500D-46B2-8799-4720D2A1AA8D}" type="sibTrans" cxnId="{4788913F-D66B-4733-B284-D2450A07E5EC}">
      <dgm:prSet/>
      <dgm:spPr/>
      <dgm:t>
        <a:bodyPr/>
        <a:lstStyle/>
        <a:p>
          <a:endParaRPr lang="en-US"/>
        </a:p>
      </dgm:t>
    </dgm:pt>
    <dgm:pt modelId="{15DBB413-B4A2-42B2-9E0A-A93681866D08}">
      <dgm:prSet custT="1"/>
      <dgm:spPr/>
      <dgm:t>
        <a:bodyPr/>
        <a:lstStyle/>
        <a:p>
          <a:pPr algn="ctr"/>
          <a:r>
            <a:rPr lang="en-US" sz="1200" dirty="0"/>
            <a:t>The CB Scheme answers de facto the market needs </a:t>
          </a:r>
          <a:br>
            <a:rPr lang="en-US" sz="1200" dirty="0"/>
          </a:br>
          <a:r>
            <a:rPr lang="en-US" sz="1200" dirty="0"/>
            <a:t>   to have a Test Certificate tailored to be recognized </a:t>
          </a:r>
          <a:br>
            <a:rPr lang="en-US" sz="1200" dirty="0"/>
          </a:br>
          <a:r>
            <a:rPr lang="en-US" sz="1200" dirty="0"/>
            <a:t>   worldwide.</a:t>
          </a:r>
        </a:p>
      </dgm:t>
    </dgm:pt>
    <dgm:pt modelId="{E60847A0-1D2B-43DC-A1CC-0966418D5B27}" type="parTrans" cxnId="{A8496109-444E-4AB5-85E9-BD5658260F1B}">
      <dgm:prSet/>
      <dgm:spPr/>
      <dgm:t>
        <a:bodyPr/>
        <a:lstStyle/>
        <a:p>
          <a:endParaRPr lang="en-US"/>
        </a:p>
      </dgm:t>
    </dgm:pt>
    <dgm:pt modelId="{A7E3C237-8B19-40CB-8ED6-A845F8A82CC2}" type="sibTrans" cxnId="{A8496109-444E-4AB5-85E9-BD5658260F1B}">
      <dgm:prSet/>
      <dgm:spPr/>
      <dgm:t>
        <a:bodyPr/>
        <a:lstStyle/>
        <a:p>
          <a:endParaRPr lang="en-US"/>
        </a:p>
      </dgm:t>
    </dgm:pt>
    <dgm:pt modelId="{0DBC990D-5BA4-42F8-98A4-78DAB303E763}">
      <dgm:prSet custT="1"/>
      <dgm:spPr/>
      <dgm:t>
        <a:bodyPr/>
        <a:lstStyle/>
        <a:p>
          <a:pPr algn="ctr"/>
          <a:r>
            <a:rPr lang="en-US" sz="1200" dirty="0"/>
            <a:t>The CB Scheme, in its fullest extent, proves de facto   </a:t>
          </a:r>
          <a:br>
            <a:rPr lang="en-US" sz="1200" dirty="0"/>
          </a:br>
          <a:r>
            <a:rPr lang="en-US" sz="1200" dirty="0"/>
            <a:t>   that certification and testing costs can be reduced  </a:t>
          </a:r>
          <a:br>
            <a:rPr lang="en-US" sz="1200" dirty="0"/>
          </a:br>
          <a:r>
            <a:rPr lang="en-US" sz="1200" dirty="0"/>
            <a:t>   through the use of... one stop testing.</a:t>
          </a:r>
        </a:p>
      </dgm:t>
    </dgm:pt>
    <dgm:pt modelId="{1B520152-62A8-4460-B7E3-6D8ACFB9B269}" type="parTrans" cxnId="{F0B66E70-3AA9-4AB2-8BE4-7500B02F874C}">
      <dgm:prSet/>
      <dgm:spPr/>
      <dgm:t>
        <a:bodyPr/>
        <a:lstStyle/>
        <a:p>
          <a:endParaRPr lang="en-US"/>
        </a:p>
      </dgm:t>
    </dgm:pt>
    <dgm:pt modelId="{ADFC5789-D4BF-4018-A47A-4F6A934964D2}" type="sibTrans" cxnId="{F0B66E70-3AA9-4AB2-8BE4-7500B02F874C}">
      <dgm:prSet/>
      <dgm:spPr/>
      <dgm:t>
        <a:bodyPr/>
        <a:lstStyle/>
        <a:p>
          <a:endParaRPr lang="en-US"/>
        </a:p>
      </dgm:t>
    </dgm:pt>
    <dgm:pt modelId="{25EC2EC6-89E6-4A3F-94E5-1E4A2188787D}" type="pres">
      <dgm:prSet presAssocID="{E1310795-0281-4831-8BE8-9D47325AB1A2}" presName="outerComposite" presStyleCnt="0">
        <dgm:presLayoutVars>
          <dgm:chMax val="5"/>
          <dgm:dir/>
          <dgm:resizeHandles val="exact"/>
        </dgm:presLayoutVars>
      </dgm:prSet>
      <dgm:spPr/>
    </dgm:pt>
    <dgm:pt modelId="{8E0A5C62-106F-4CA0-91F7-9ACB44512529}" type="pres">
      <dgm:prSet presAssocID="{E1310795-0281-4831-8BE8-9D47325AB1A2}" presName="dummyMaxCanvas" presStyleCnt="0">
        <dgm:presLayoutVars/>
      </dgm:prSet>
      <dgm:spPr/>
    </dgm:pt>
    <dgm:pt modelId="{1CD00217-9113-4D6B-BD1C-E2DA408AB52F}" type="pres">
      <dgm:prSet presAssocID="{E1310795-0281-4831-8BE8-9D47325AB1A2}" presName="FourNodes_1" presStyleLbl="node1" presStyleIdx="0" presStyleCnt="4" custScaleY="137498">
        <dgm:presLayoutVars>
          <dgm:bulletEnabled val="1"/>
        </dgm:presLayoutVars>
      </dgm:prSet>
      <dgm:spPr/>
    </dgm:pt>
    <dgm:pt modelId="{B8A5A6FC-BBC7-4DFC-85C6-089DE15C1637}" type="pres">
      <dgm:prSet presAssocID="{E1310795-0281-4831-8BE8-9D47325AB1A2}" presName="FourNodes_2" presStyleLbl="node1" presStyleIdx="1" presStyleCnt="4" custLinFactNeighborX="-813" custLinFactNeighborY="12277">
        <dgm:presLayoutVars>
          <dgm:bulletEnabled val="1"/>
        </dgm:presLayoutVars>
      </dgm:prSet>
      <dgm:spPr/>
    </dgm:pt>
    <dgm:pt modelId="{754F775B-1CD7-4794-AA5F-B534B601063D}" type="pres">
      <dgm:prSet presAssocID="{E1310795-0281-4831-8BE8-9D47325AB1A2}" presName="FourNodes_3" presStyleLbl="node1" presStyleIdx="2" presStyleCnt="4" custLinFactNeighborX="335" custLinFactNeighborY="11216">
        <dgm:presLayoutVars>
          <dgm:bulletEnabled val="1"/>
        </dgm:presLayoutVars>
      </dgm:prSet>
      <dgm:spPr/>
    </dgm:pt>
    <dgm:pt modelId="{5E1A2772-C370-49C4-879F-C1BF87C7815B}" type="pres">
      <dgm:prSet presAssocID="{E1310795-0281-4831-8BE8-9D47325AB1A2}" presName="FourNodes_4" presStyleLbl="node1" presStyleIdx="3" presStyleCnt="4">
        <dgm:presLayoutVars>
          <dgm:bulletEnabled val="1"/>
        </dgm:presLayoutVars>
      </dgm:prSet>
      <dgm:spPr/>
    </dgm:pt>
    <dgm:pt modelId="{32D6E157-B9C3-4949-8435-36A959A54477}" type="pres">
      <dgm:prSet presAssocID="{E1310795-0281-4831-8BE8-9D47325AB1A2}" presName="FourConn_1-2" presStyleLbl="fgAccFollowNode1" presStyleIdx="0" presStyleCnt="3">
        <dgm:presLayoutVars>
          <dgm:bulletEnabled val="1"/>
        </dgm:presLayoutVars>
      </dgm:prSet>
      <dgm:spPr/>
    </dgm:pt>
    <dgm:pt modelId="{43B1EE91-0C76-4CF6-803F-29550E6BE14A}" type="pres">
      <dgm:prSet presAssocID="{E1310795-0281-4831-8BE8-9D47325AB1A2}" presName="FourConn_2-3" presStyleLbl="fgAccFollowNode1" presStyleIdx="1" presStyleCnt="3">
        <dgm:presLayoutVars>
          <dgm:bulletEnabled val="1"/>
        </dgm:presLayoutVars>
      </dgm:prSet>
      <dgm:spPr/>
    </dgm:pt>
    <dgm:pt modelId="{C1E71021-A084-4504-BC38-EDC510FE7CD5}" type="pres">
      <dgm:prSet presAssocID="{E1310795-0281-4831-8BE8-9D47325AB1A2}" presName="FourConn_3-4" presStyleLbl="fgAccFollowNode1" presStyleIdx="2" presStyleCnt="3">
        <dgm:presLayoutVars>
          <dgm:bulletEnabled val="1"/>
        </dgm:presLayoutVars>
      </dgm:prSet>
      <dgm:spPr/>
    </dgm:pt>
    <dgm:pt modelId="{C8BB9D8C-6B45-492F-8EDD-474947137D89}" type="pres">
      <dgm:prSet presAssocID="{E1310795-0281-4831-8BE8-9D47325AB1A2}" presName="FourNodes_1_text" presStyleLbl="node1" presStyleIdx="3" presStyleCnt="4">
        <dgm:presLayoutVars>
          <dgm:bulletEnabled val="1"/>
        </dgm:presLayoutVars>
      </dgm:prSet>
      <dgm:spPr/>
    </dgm:pt>
    <dgm:pt modelId="{CE24111F-87B1-4E8F-AB37-8F9403372C93}" type="pres">
      <dgm:prSet presAssocID="{E1310795-0281-4831-8BE8-9D47325AB1A2}" presName="FourNodes_2_text" presStyleLbl="node1" presStyleIdx="3" presStyleCnt="4">
        <dgm:presLayoutVars>
          <dgm:bulletEnabled val="1"/>
        </dgm:presLayoutVars>
      </dgm:prSet>
      <dgm:spPr/>
    </dgm:pt>
    <dgm:pt modelId="{DBFB83C5-36DD-4C66-ABB8-A7ED3AD1204C}" type="pres">
      <dgm:prSet presAssocID="{E1310795-0281-4831-8BE8-9D47325AB1A2}" presName="FourNodes_3_text" presStyleLbl="node1" presStyleIdx="3" presStyleCnt="4">
        <dgm:presLayoutVars>
          <dgm:bulletEnabled val="1"/>
        </dgm:presLayoutVars>
      </dgm:prSet>
      <dgm:spPr/>
    </dgm:pt>
    <dgm:pt modelId="{28289498-B011-415F-B483-BEB6813D9E95}" type="pres">
      <dgm:prSet presAssocID="{E1310795-0281-4831-8BE8-9D47325AB1A2}" presName="FourNodes_4_text" presStyleLbl="node1" presStyleIdx="3" presStyleCnt="4">
        <dgm:presLayoutVars>
          <dgm:bulletEnabled val="1"/>
        </dgm:presLayoutVars>
      </dgm:prSet>
      <dgm:spPr/>
    </dgm:pt>
  </dgm:ptLst>
  <dgm:cxnLst>
    <dgm:cxn modelId="{A8496109-444E-4AB5-85E9-BD5658260F1B}" srcId="{E1310795-0281-4831-8BE8-9D47325AB1A2}" destId="{15DBB413-B4A2-42B2-9E0A-A93681866D08}" srcOrd="2" destOrd="0" parTransId="{E60847A0-1D2B-43DC-A1CC-0966418D5B27}" sibTransId="{A7E3C237-8B19-40CB-8ED6-A845F8A82CC2}"/>
    <dgm:cxn modelId="{F1FF333B-C43B-4989-971D-CA94728359CD}" type="presOf" srcId="{233162CC-D9EC-4081-B693-D5BB77D5A9FC}" destId="{32D6E157-B9C3-4949-8435-36A959A54477}" srcOrd="0" destOrd="0" presId="urn:microsoft.com/office/officeart/2005/8/layout/vProcess5"/>
    <dgm:cxn modelId="{881AEF3E-EE17-4972-BDD6-FB3078B76374}" type="presOf" srcId="{15DBB413-B4A2-42B2-9E0A-A93681866D08}" destId="{DBFB83C5-36DD-4C66-ABB8-A7ED3AD1204C}" srcOrd="1" destOrd="0" presId="urn:microsoft.com/office/officeart/2005/8/layout/vProcess5"/>
    <dgm:cxn modelId="{4788913F-D66B-4733-B284-D2450A07E5EC}" srcId="{E1310795-0281-4831-8BE8-9D47325AB1A2}" destId="{62428717-0FC6-478D-A5CA-5394D5FC4A9C}" srcOrd="1" destOrd="0" parTransId="{FF75BAE6-4B21-472F-AE64-CCC9D680ED5E}" sibTransId="{298FCA64-500D-46B2-8799-4720D2A1AA8D}"/>
    <dgm:cxn modelId="{FA7AAE4E-1947-49D5-BFE6-03F63A4EA99E}" type="presOf" srcId="{5A8535AA-BDAB-49B5-9F51-7A6DC6A9F0E8}" destId="{1CD00217-9113-4D6B-BD1C-E2DA408AB52F}" srcOrd="0" destOrd="0" presId="urn:microsoft.com/office/officeart/2005/8/layout/vProcess5"/>
    <dgm:cxn modelId="{F0B66E70-3AA9-4AB2-8BE4-7500B02F874C}" srcId="{E1310795-0281-4831-8BE8-9D47325AB1A2}" destId="{0DBC990D-5BA4-42F8-98A4-78DAB303E763}" srcOrd="3" destOrd="0" parTransId="{1B520152-62A8-4460-B7E3-6D8ACFB9B269}" sibTransId="{ADFC5789-D4BF-4018-A47A-4F6A934964D2}"/>
    <dgm:cxn modelId="{AF042555-1E97-472F-B1B6-526E3EEFBBBC}" type="presOf" srcId="{62428717-0FC6-478D-A5CA-5394D5FC4A9C}" destId="{CE24111F-87B1-4E8F-AB37-8F9403372C93}" srcOrd="1" destOrd="0" presId="urn:microsoft.com/office/officeart/2005/8/layout/vProcess5"/>
    <dgm:cxn modelId="{77DB2881-BA3D-4A62-9C94-4B09767E11F9}" type="presOf" srcId="{5A8535AA-BDAB-49B5-9F51-7A6DC6A9F0E8}" destId="{C8BB9D8C-6B45-492F-8EDD-474947137D89}" srcOrd="1" destOrd="0" presId="urn:microsoft.com/office/officeart/2005/8/layout/vProcess5"/>
    <dgm:cxn modelId="{3D5FCF9F-DDE9-4A5F-AABE-2C02BC076D2F}" type="presOf" srcId="{298FCA64-500D-46B2-8799-4720D2A1AA8D}" destId="{43B1EE91-0C76-4CF6-803F-29550E6BE14A}" srcOrd="0" destOrd="0" presId="urn:microsoft.com/office/officeart/2005/8/layout/vProcess5"/>
    <dgm:cxn modelId="{BC213EA4-0A35-4002-87AF-DF503B1E5EFB}" type="presOf" srcId="{0DBC990D-5BA4-42F8-98A4-78DAB303E763}" destId="{28289498-B011-415F-B483-BEB6813D9E95}" srcOrd="1" destOrd="0" presId="urn:microsoft.com/office/officeart/2005/8/layout/vProcess5"/>
    <dgm:cxn modelId="{521FECBA-8557-4D80-9AB8-A12613B02495}" type="presOf" srcId="{62428717-0FC6-478D-A5CA-5394D5FC4A9C}" destId="{B8A5A6FC-BBC7-4DFC-85C6-089DE15C1637}" srcOrd="0" destOrd="0" presId="urn:microsoft.com/office/officeart/2005/8/layout/vProcess5"/>
    <dgm:cxn modelId="{2CC037C0-8881-4570-8065-9CA4F5A40258}" type="presOf" srcId="{0DBC990D-5BA4-42F8-98A4-78DAB303E763}" destId="{5E1A2772-C370-49C4-879F-C1BF87C7815B}" srcOrd="0" destOrd="0" presId="urn:microsoft.com/office/officeart/2005/8/layout/vProcess5"/>
    <dgm:cxn modelId="{EB7B27C5-DA1A-45BB-9D57-24C59448627B}" type="presOf" srcId="{15DBB413-B4A2-42B2-9E0A-A93681866D08}" destId="{754F775B-1CD7-4794-AA5F-B534B601063D}" srcOrd="0" destOrd="0" presId="urn:microsoft.com/office/officeart/2005/8/layout/vProcess5"/>
    <dgm:cxn modelId="{AA45F6CA-69E2-46CC-A7E5-ED824973B1FB}" srcId="{E1310795-0281-4831-8BE8-9D47325AB1A2}" destId="{5A8535AA-BDAB-49B5-9F51-7A6DC6A9F0E8}" srcOrd="0" destOrd="0" parTransId="{69C3B3AE-79AB-4614-B97C-B00B45D6D717}" sibTransId="{233162CC-D9EC-4081-B693-D5BB77D5A9FC}"/>
    <dgm:cxn modelId="{22355BD1-7220-4E7A-954F-A7A9107C971C}" type="presOf" srcId="{E1310795-0281-4831-8BE8-9D47325AB1A2}" destId="{25EC2EC6-89E6-4A3F-94E5-1E4A2188787D}" srcOrd="0" destOrd="0" presId="urn:microsoft.com/office/officeart/2005/8/layout/vProcess5"/>
    <dgm:cxn modelId="{B2F668E5-9D0D-4242-97F1-58BF372CFC4D}" type="presOf" srcId="{A7E3C237-8B19-40CB-8ED6-A845F8A82CC2}" destId="{C1E71021-A084-4504-BC38-EDC510FE7CD5}" srcOrd="0" destOrd="0" presId="urn:microsoft.com/office/officeart/2005/8/layout/vProcess5"/>
    <dgm:cxn modelId="{F77831C5-CC91-4D37-9324-628B5ABC85E7}" type="presParOf" srcId="{25EC2EC6-89E6-4A3F-94E5-1E4A2188787D}" destId="{8E0A5C62-106F-4CA0-91F7-9ACB44512529}" srcOrd="0" destOrd="0" presId="urn:microsoft.com/office/officeart/2005/8/layout/vProcess5"/>
    <dgm:cxn modelId="{8DD7DDAF-1BAB-47CA-859E-A4FCA12CC7D7}" type="presParOf" srcId="{25EC2EC6-89E6-4A3F-94E5-1E4A2188787D}" destId="{1CD00217-9113-4D6B-BD1C-E2DA408AB52F}" srcOrd="1" destOrd="0" presId="urn:microsoft.com/office/officeart/2005/8/layout/vProcess5"/>
    <dgm:cxn modelId="{D9EC0AF9-FBB1-4F12-B779-AAB8842F2775}" type="presParOf" srcId="{25EC2EC6-89E6-4A3F-94E5-1E4A2188787D}" destId="{B8A5A6FC-BBC7-4DFC-85C6-089DE15C1637}" srcOrd="2" destOrd="0" presId="urn:microsoft.com/office/officeart/2005/8/layout/vProcess5"/>
    <dgm:cxn modelId="{01677A66-0393-473B-BF10-71FEBFD55F74}" type="presParOf" srcId="{25EC2EC6-89E6-4A3F-94E5-1E4A2188787D}" destId="{754F775B-1CD7-4794-AA5F-B534B601063D}" srcOrd="3" destOrd="0" presId="urn:microsoft.com/office/officeart/2005/8/layout/vProcess5"/>
    <dgm:cxn modelId="{33CDC0DF-D6BC-44D0-B23A-6E8A8FEA6353}" type="presParOf" srcId="{25EC2EC6-89E6-4A3F-94E5-1E4A2188787D}" destId="{5E1A2772-C370-49C4-879F-C1BF87C7815B}" srcOrd="4" destOrd="0" presId="urn:microsoft.com/office/officeart/2005/8/layout/vProcess5"/>
    <dgm:cxn modelId="{650BBBFD-187E-4CA8-8C9C-8C3AD2873EAF}" type="presParOf" srcId="{25EC2EC6-89E6-4A3F-94E5-1E4A2188787D}" destId="{32D6E157-B9C3-4949-8435-36A959A54477}" srcOrd="5" destOrd="0" presId="urn:microsoft.com/office/officeart/2005/8/layout/vProcess5"/>
    <dgm:cxn modelId="{70B7A088-58FC-41C7-B068-051F1BB18EC0}" type="presParOf" srcId="{25EC2EC6-89E6-4A3F-94E5-1E4A2188787D}" destId="{43B1EE91-0C76-4CF6-803F-29550E6BE14A}" srcOrd="6" destOrd="0" presId="urn:microsoft.com/office/officeart/2005/8/layout/vProcess5"/>
    <dgm:cxn modelId="{ADB7674C-0DB7-4627-B583-828CA179A01E}" type="presParOf" srcId="{25EC2EC6-89E6-4A3F-94E5-1E4A2188787D}" destId="{C1E71021-A084-4504-BC38-EDC510FE7CD5}" srcOrd="7" destOrd="0" presId="urn:microsoft.com/office/officeart/2005/8/layout/vProcess5"/>
    <dgm:cxn modelId="{A8C814D2-4EFB-4175-A659-D6E743C5C256}" type="presParOf" srcId="{25EC2EC6-89E6-4A3F-94E5-1E4A2188787D}" destId="{C8BB9D8C-6B45-492F-8EDD-474947137D89}" srcOrd="8" destOrd="0" presId="urn:microsoft.com/office/officeart/2005/8/layout/vProcess5"/>
    <dgm:cxn modelId="{6EEEF826-8940-4C24-8D67-DB024BE6DF53}" type="presParOf" srcId="{25EC2EC6-89E6-4A3F-94E5-1E4A2188787D}" destId="{CE24111F-87B1-4E8F-AB37-8F9403372C93}" srcOrd="9" destOrd="0" presId="urn:microsoft.com/office/officeart/2005/8/layout/vProcess5"/>
    <dgm:cxn modelId="{708923D5-B7C3-439A-914D-1ADD4667E54B}" type="presParOf" srcId="{25EC2EC6-89E6-4A3F-94E5-1E4A2188787D}" destId="{DBFB83C5-36DD-4C66-ABB8-A7ED3AD1204C}" srcOrd="10" destOrd="0" presId="urn:microsoft.com/office/officeart/2005/8/layout/vProcess5"/>
    <dgm:cxn modelId="{D667124D-0245-41AE-A34D-E826B9DC4EB9}" type="presParOf" srcId="{25EC2EC6-89E6-4A3F-94E5-1E4A2188787D}" destId="{28289498-B011-415F-B483-BEB6813D9E9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921E9-ADD1-488B-94F5-C20258E2A359}">
      <dsp:nvSpPr>
        <dsp:cNvPr id="0" name=""/>
        <dsp:cNvSpPr/>
      </dsp:nvSpPr>
      <dsp:spPr>
        <a:xfrm>
          <a:off x="0" y="65058"/>
          <a:ext cx="11040000" cy="1380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kern="1200" dirty="0"/>
            <a:t>Products are tested to IEC International Standards with provision for supplementary testing for national differences, when relevant.</a:t>
          </a:r>
          <a:endParaRPr lang="en-US" sz="2600" kern="1200" dirty="0"/>
        </a:p>
      </dsp:txBody>
      <dsp:txXfrm>
        <a:off x="67381" y="132439"/>
        <a:ext cx="10905238" cy="1245545"/>
      </dsp:txXfrm>
    </dsp:sp>
    <dsp:sp modelId="{5FBD0D74-B7BC-4F88-AF8D-8F55FBFA9097}">
      <dsp:nvSpPr>
        <dsp:cNvPr id="0" name=""/>
        <dsp:cNvSpPr/>
      </dsp:nvSpPr>
      <dsp:spPr>
        <a:xfrm>
          <a:off x="0" y="1520246"/>
          <a:ext cx="11040000" cy="1380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kern="1200"/>
            <a:t>Reciprocal recognition of test results among all participating Certification Bodies simplifies the granting of certification or approval at national levels.</a:t>
          </a:r>
          <a:endParaRPr lang="en-US" sz="2600" kern="1200"/>
        </a:p>
      </dsp:txBody>
      <dsp:txXfrm>
        <a:off x="67381" y="1587627"/>
        <a:ext cx="10905238" cy="1245545"/>
      </dsp:txXfrm>
    </dsp:sp>
    <dsp:sp modelId="{CC040CC5-248D-4B32-BB5F-C2CDF726263B}">
      <dsp:nvSpPr>
        <dsp:cNvPr id="0" name=""/>
        <dsp:cNvSpPr/>
      </dsp:nvSpPr>
      <dsp:spPr>
        <a:xfrm>
          <a:off x="0" y="2975433"/>
          <a:ext cx="11040000" cy="1380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kern="1200" dirty="0"/>
            <a:t>CB Test Certificates and associated Test Reports facilitate obtaining secondary certifications.</a:t>
          </a:r>
          <a:endParaRPr lang="en-US" sz="2600" kern="1200" dirty="0"/>
        </a:p>
      </dsp:txBody>
      <dsp:txXfrm>
        <a:off x="67381" y="3042814"/>
        <a:ext cx="10905238" cy="1245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00217-9113-4D6B-BD1C-E2DA408AB52F}">
      <dsp:nvSpPr>
        <dsp:cNvPr id="0" name=""/>
        <dsp:cNvSpPr/>
      </dsp:nvSpPr>
      <dsp:spPr>
        <a:xfrm>
          <a:off x="0" y="-91174"/>
          <a:ext cx="7553629" cy="133727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Because Globalization and competition are leading to   </a:t>
          </a:r>
          <a:br>
            <a:rPr lang="en-US" sz="1200" kern="1200" dirty="0"/>
          </a:br>
          <a:r>
            <a:rPr lang="en-US" sz="1200" kern="1200" dirty="0"/>
            <a:t>   rapid changes, technical barriers to trade remain a </a:t>
          </a:r>
          <a:br>
            <a:rPr lang="en-US" sz="1200" kern="1200" dirty="0"/>
          </a:br>
          <a:r>
            <a:rPr lang="en-US" sz="1200" kern="1200" dirty="0"/>
            <a:t>   serious problem and the industry is anxious about </a:t>
          </a:r>
          <a:br>
            <a:rPr lang="en-US" sz="1200" kern="1200" dirty="0"/>
          </a:br>
          <a:r>
            <a:rPr lang="en-US" sz="1200" kern="1200" dirty="0"/>
            <a:t>   time to market, the shortening life cycle of products </a:t>
          </a:r>
          <a:br>
            <a:rPr lang="en-US" sz="1200" kern="1200" dirty="0"/>
          </a:br>
          <a:r>
            <a:rPr lang="en-US" sz="1200" kern="1200" dirty="0"/>
            <a:t>   and the need to reduce costs…</a:t>
          </a:r>
        </a:p>
      </dsp:txBody>
      <dsp:txXfrm>
        <a:off x="39167" y="-52007"/>
        <a:ext cx="6400599" cy="1258938"/>
      </dsp:txXfrm>
    </dsp:sp>
    <dsp:sp modelId="{B8A5A6FC-BBC7-4DFC-85C6-089DE15C1637}">
      <dsp:nvSpPr>
        <dsp:cNvPr id="0" name=""/>
        <dsp:cNvSpPr/>
      </dsp:nvSpPr>
      <dsp:spPr>
        <a:xfrm>
          <a:off x="571205" y="1359985"/>
          <a:ext cx="7553629" cy="9725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CB Scheme offers de facto the true “passport” for </a:t>
          </a:r>
          <a:br>
            <a:rPr lang="en-US" sz="1200" kern="1200" dirty="0"/>
          </a:br>
          <a:r>
            <a:rPr lang="en-US" sz="1200" kern="1200" dirty="0"/>
            <a:t>   the needs of different countries.</a:t>
          </a:r>
        </a:p>
      </dsp:txBody>
      <dsp:txXfrm>
        <a:off x="599691" y="1388471"/>
        <a:ext cx="6231866" cy="915604"/>
      </dsp:txXfrm>
    </dsp:sp>
    <dsp:sp modelId="{754F775B-1CD7-4794-AA5F-B534B601063D}">
      <dsp:nvSpPr>
        <dsp:cNvPr id="0" name=""/>
        <dsp:cNvSpPr/>
      </dsp:nvSpPr>
      <dsp:spPr>
        <a:xfrm>
          <a:off x="1281095" y="2499074"/>
          <a:ext cx="7553629" cy="9725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CB Scheme answers de facto the market needs </a:t>
          </a:r>
          <a:br>
            <a:rPr lang="en-US" sz="1200" kern="1200" dirty="0"/>
          </a:br>
          <a:r>
            <a:rPr lang="en-US" sz="1200" kern="1200" dirty="0"/>
            <a:t>   to have a Test Certificate tailored to be recognized </a:t>
          </a:r>
          <a:br>
            <a:rPr lang="en-US" sz="1200" kern="1200" dirty="0"/>
          </a:br>
          <a:r>
            <a:rPr lang="en-US" sz="1200" kern="1200" dirty="0"/>
            <a:t>   worldwide.</a:t>
          </a:r>
        </a:p>
      </dsp:txBody>
      <dsp:txXfrm>
        <a:off x="1309581" y="2527560"/>
        <a:ext cx="6241308" cy="915604"/>
      </dsp:txXfrm>
    </dsp:sp>
    <dsp:sp modelId="{5E1A2772-C370-49C4-879F-C1BF87C7815B}">
      <dsp:nvSpPr>
        <dsp:cNvPr id="0" name=""/>
        <dsp:cNvSpPr/>
      </dsp:nvSpPr>
      <dsp:spPr>
        <a:xfrm>
          <a:off x="1888407" y="3539398"/>
          <a:ext cx="7553629" cy="9725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CB Scheme, in its fullest extent, proves de facto   </a:t>
          </a:r>
          <a:br>
            <a:rPr lang="en-US" sz="1200" kern="1200" dirty="0"/>
          </a:br>
          <a:r>
            <a:rPr lang="en-US" sz="1200" kern="1200" dirty="0"/>
            <a:t>   that certification and testing costs can be reduced  </a:t>
          </a:r>
          <a:br>
            <a:rPr lang="en-US" sz="1200" kern="1200" dirty="0"/>
          </a:br>
          <a:r>
            <a:rPr lang="en-US" sz="1200" kern="1200" dirty="0"/>
            <a:t>   through the use of... one stop testing.</a:t>
          </a:r>
        </a:p>
      </dsp:txBody>
      <dsp:txXfrm>
        <a:off x="1916893" y="3567884"/>
        <a:ext cx="6231866" cy="915604"/>
      </dsp:txXfrm>
    </dsp:sp>
    <dsp:sp modelId="{32D6E157-B9C3-4949-8435-36A959A54477}">
      <dsp:nvSpPr>
        <dsp:cNvPr id="0" name=""/>
        <dsp:cNvSpPr/>
      </dsp:nvSpPr>
      <dsp:spPr>
        <a:xfrm>
          <a:off x="6921455" y="836078"/>
          <a:ext cx="632174" cy="63217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063694" y="836078"/>
        <a:ext cx="347696" cy="475711"/>
      </dsp:txXfrm>
    </dsp:sp>
    <dsp:sp modelId="{43B1EE91-0C76-4CF6-803F-29550E6BE14A}">
      <dsp:nvSpPr>
        <dsp:cNvPr id="0" name=""/>
        <dsp:cNvSpPr/>
      </dsp:nvSpPr>
      <dsp:spPr>
        <a:xfrm>
          <a:off x="7554071" y="1985486"/>
          <a:ext cx="632174" cy="63217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696310" y="1985486"/>
        <a:ext cx="347696" cy="475711"/>
      </dsp:txXfrm>
    </dsp:sp>
    <dsp:sp modelId="{C1E71021-A084-4504-BC38-EDC510FE7CD5}">
      <dsp:nvSpPr>
        <dsp:cNvPr id="0" name=""/>
        <dsp:cNvSpPr/>
      </dsp:nvSpPr>
      <dsp:spPr>
        <a:xfrm>
          <a:off x="8177246" y="3134894"/>
          <a:ext cx="632174" cy="63217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19485" y="3134894"/>
        <a:ext cx="347696" cy="4757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8A7A6C-5732-FEE1-AF10-21A12E62E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67C1A7-0971-6381-B96E-13EE263BB8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8D0B8D-0B37-44A0-8240-7090541760B9}" type="datetimeFigureOut">
              <a:rPr lang="en-GB" smtClean="0"/>
              <a:t>2022-10-06</a:t>
            </a:fld>
            <a:endParaRPr lang="en-GB"/>
          </a:p>
        </p:txBody>
      </p:sp>
      <p:sp>
        <p:nvSpPr>
          <p:cNvPr id="4" name="Footer Placeholder 3">
            <a:extLst>
              <a:ext uri="{FF2B5EF4-FFF2-40B4-BE49-F238E27FC236}">
                <a16:creationId xmlns:a16="http://schemas.microsoft.com/office/drawing/2014/main" id="{BC12E929-366A-3D84-EF89-784242BFFD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0777798-02BB-0DFF-919E-4CB31444BD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128EBD-A9B3-4153-ACB2-C93BD3F817A2}" type="slidenum">
              <a:rPr lang="en-GB" smtClean="0"/>
              <a:t>‹#›</a:t>
            </a:fld>
            <a:endParaRPr lang="en-GB"/>
          </a:p>
        </p:txBody>
      </p:sp>
    </p:spTree>
    <p:extLst>
      <p:ext uri="{BB962C8B-B14F-4D97-AF65-F5344CB8AC3E}">
        <p14:creationId xmlns:p14="http://schemas.microsoft.com/office/powerpoint/2010/main" val="320079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10/6/2022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82582DA9-0BD3-48C4-AB80-2E9EF9494829}"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CA9F1A3-D19B-4E7B-89B4-8614891B4979}" type="slidenum">
              <a:rPr lang="de-DE"/>
              <a:pPr/>
              <a:t>39</a:t>
            </a:fld>
            <a:endParaRPr lang="de-DE"/>
          </a:p>
        </p:txBody>
      </p:sp>
      <p:sp>
        <p:nvSpPr>
          <p:cNvPr id="458754" name="Rectangle 2"/>
          <p:cNvSpPr>
            <a:spLocks noGrp="1" noRot="1" noChangeAspect="1" noChangeArrowheads="1" noTextEdit="1"/>
          </p:cNvSpPr>
          <p:nvPr>
            <p:ph type="sldImg"/>
          </p:nvPr>
        </p:nvSpPr>
        <p:spPr>
          <a:xfrm>
            <a:off x="381000" y="685800"/>
            <a:ext cx="6096000" cy="3429000"/>
          </a:xfrm>
          <a:ln/>
        </p:spPr>
      </p:sp>
      <p:sp>
        <p:nvSpPr>
          <p:cNvPr id="458755" name="Rectangle 3"/>
          <p:cNvSpPr>
            <a:spLocks noGrp="1" noChangeArrowheads="1"/>
          </p:cNvSpPr>
          <p:nvPr>
            <p:ph type="body" idx="1"/>
          </p:nvPr>
        </p:nvSpPr>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a:srcRect/>
          <a:stretch/>
        </p:blipFill>
        <p:spPr>
          <a:xfrm>
            <a:off x="10451912" y="316800"/>
            <a:ext cx="1511443" cy="648000"/>
          </a:xfrm>
          <a:prstGeom prst="rect">
            <a:avLst/>
          </a:prstGeom>
        </p:spPr>
      </p:pic>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54E19-743D-809A-CE07-1194CCA2B0C4}"/>
              </a:ext>
            </a:extLst>
          </p:cNvPr>
          <p:cNvSpPr txBox="1"/>
          <p:nvPr userDrawn="1"/>
        </p:nvSpPr>
        <p:spPr>
          <a:xfrm>
            <a:off x="0" y="337930"/>
            <a:ext cx="4393583" cy="5201424"/>
          </a:xfrm>
          <a:prstGeom prst="rect">
            <a:avLst/>
          </a:prstGeom>
          <a:noFill/>
        </p:spPr>
        <p:txBody>
          <a:bodyPr wrap="square" rtlCol="0">
            <a:spAutoFit/>
          </a:bodyPr>
          <a:lstStyle/>
          <a:p>
            <a:r>
              <a:rPr lang="en-GB" sz="16600" dirty="0">
                <a:solidFill>
                  <a:srgbClr val="C9E8FF"/>
                </a:solidFill>
                <a:latin typeface="Arial" panose="020B0604020202020204" pitchFamily="34" charset="0"/>
                <a:cs typeface="Arial" panose="020B0604020202020204" pitchFamily="34" charset="0"/>
              </a:rPr>
              <a:t>“</a:t>
            </a:r>
          </a:p>
          <a:p>
            <a:r>
              <a:rPr lang="en-GB" sz="9600" dirty="0">
                <a:solidFill>
                  <a:srgbClr val="C9E8FF"/>
                </a:solidFill>
                <a:latin typeface="Arial" panose="020B0604020202020204" pitchFamily="34" charset="0"/>
                <a:cs typeface="Arial" panose="020B0604020202020204" pitchFamily="34" charset="0"/>
              </a:rPr>
              <a:t>          </a:t>
            </a:r>
            <a:r>
              <a:rPr lang="en-GB" sz="16600" dirty="0">
                <a:solidFill>
                  <a:srgbClr val="C9E8FF"/>
                </a:solidFill>
                <a:latin typeface="Arial" panose="020B0604020202020204" pitchFamily="34" charset="0"/>
                <a:cs typeface="Arial" panose="020B0604020202020204" pitchFamily="34" charset="0"/>
              </a:rPr>
              <a:t>” </a:t>
            </a:r>
          </a:p>
        </p:txBody>
      </p:sp>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4393583" y="1273262"/>
            <a:ext cx="3001534" cy="4464845"/>
          </a:xfrm>
          <a:solidFill>
            <a:srgbClr val="C9E8FF"/>
          </a:solidFill>
        </p:spPr>
        <p:txBody>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4" name="Title 1">
            <a:extLst>
              <a:ext uri="{FF2B5EF4-FFF2-40B4-BE49-F238E27FC236}">
                <a16:creationId xmlns:a16="http://schemas.microsoft.com/office/drawing/2014/main" id="{F6AF8EFB-71D5-4AE7-634E-22D0A9D60D58}"/>
              </a:ext>
            </a:extLst>
          </p:cNvPr>
          <p:cNvSpPr>
            <a:spLocks noGrp="1"/>
          </p:cNvSpPr>
          <p:nvPr>
            <p:ph type="title" hasCustomPrompt="1"/>
          </p:nvPr>
        </p:nvSpPr>
        <p:spPr>
          <a:xfrm>
            <a:off x="457200" y="1371614"/>
            <a:ext cx="3463274" cy="2514586"/>
          </a:xfrm>
        </p:spPr>
        <p:txBody>
          <a:bodyPr anchor="t" anchorCtr="0">
            <a:normAutofit/>
          </a:bodyPr>
          <a:lstStyle>
            <a:lvl1pPr>
              <a:defRPr sz="2800">
                <a:solidFill>
                  <a:srgbClr val="0060A9"/>
                </a:solidFill>
              </a:defRPr>
            </a:lvl1pPr>
          </a:lstStyle>
          <a:p>
            <a:r>
              <a:rPr lang="en-US" dirty="0"/>
              <a:t>Click to add quote    </a:t>
            </a:r>
          </a:p>
        </p:txBody>
      </p:sp>
      <p:sp>
        <p:nvSpPr>
          <p:cNvPr id="15" name="Text Placeholder 6">
            <a:extLst>
              <a:ext uri="{FF2B5EF4-FFF2-40B4-BE49-F238E27FC236}">
                <a16:creationId xmlns:a16="http://schemas.microsoft.com/office/drawing/2014/main" id="{BB44880F-9352-652F-9347-5C449301D93F}"/>
              </a:ext>
            </a:extLst>
          </p:cNvPr>
          <p:cNvSpPr>
            <a:spLocks noGrp="1"/>
          </p:cNvSpPr>
          <p:nvPr>
            <p:ph type="body" sz="quarter" idx="15"/>
          </p:nvPr>
        </p:nvSpPr>
        <p:spPr>
          <a:xfrm>
            <a:off x="457201" y="4044452"/>
            <a:ext cx="3463274" cy="840370"/>
          </a:xfrm>
        </p:spPr>
        <p:txBody>
          <a:bodyPr>
            <a:normAutofit/>
          </a:bodyPr>
          <a:lstStyle>
            <a:lvl1pPr marL="0" indent="0" algn="r">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600" spc="30" baseline="0">
                <a:solidFill>
                  <a:schemeClr val="tx1">
                    <a:lumMod val="75000"/>
                    <a:lumOff val="25000"/>
                  </a:schemeClr>
                </a:solidFill>
              </a:defRPr>
            </a:lvl2pPr>
            <a:lvl3pPr marL="914400" indent="0">
              <a:lnSpc>
                <a:spcPts val="2400"/>
              </a:lnSpc>
              <a:buFont typeface="Arial" panose="020B0604020202020204" pitchFamily="34" charset="0"/>
              <a:buNone/>
              <a:defRPr sz="1600" spc="30" baseline="0">
                <a:solidFill>
                  <a:schemeClr val="tx1">
                    <a:lumMod val="75000"/>
                    <a:lumOff val="25000"/>
                  </a:schemeClr>
                </a:solidFill>
              </a:defRPr>
            </a:lvl3pPr>
            <a:lvl4pPr marL="1371600" indent="0">
              <a:lnSpc>
                <a:spcPts val="2400"/>
              </a:lnSpc>
              <a:buFont typeface="Arial" panose="020B0604020202020204" pitchFamily="34" charset="0"/>
              <a:buNone/>
              <a:defRPr sz="1600" spc="30" baseline="0">
                <a:solidFill>
                  <a:schemeClr val="tx1">
                    <a:lumMod val="75000"/>
                    <a:lumOff val="25000"/>
                  </a:schemeClr>
                </a:solidFill>
              </a:defRPr>
            </a:lvl4pPr>
            <a:lvl5pPr marL="1828800" indent="0">
              <a:lnSpc>
                <a:spcPts val="2400"/>
              </a:lnSpc>
              <a:buFont typeface="Arial" panose="020B0604020202020204" pitchFamily="34" charset="0"/>
              <a:buNone/>
              <a:defRPr sz="1600" spc="30" baseline="0">
                <a:solidFill>
                  <a:schemeClr val="tx1">
                    <a:lumMod val="75000"/>
                    <a:lumOff val="25000"/>
                  </a:schemeClr>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389FB97E-9CF9-7AA9-CBC1-CCC59C99D5C1}"/>
              </a:ext>
            </a:extLst>
          </p:cNvPr>
          <p:cNvPicPr>
            <a:picLocks noChangeAspect="1"/>
          </p:cNvPicPr>
          <p:nvPr userDrawn="1"/>
        </p:nvPicPr>
        <p:blipFill>
          <a:blip r:embed="rId2"/>
          <a:srcRect/>
          <a:stretch/>
        </p:blipFill>
        <p:spPr>
          <a:xfrm>
            <a:off x="457196" y="6206400"/>
            <a:ext cx="1259536" cy="540000"/>
          </a:xfrm>
          <a:prstGeom prst="rect">
            <a:avLst/>
          </a:prstGeom>
        </p:spPr>
      </p:pic>
    </p:spTree>
    <p:extLst>
      <p:ext uri="{BB962C8B-B14F-4D97-AF65-F5344CB8AC3E}">
        <p14:creationId xmlns:p14="http://schemas.microsoft.com/office/powerpoint/2010/main" val="147694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455821"/>
            <a:ext cx="5638800" cy="4678280"/>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455821"/>
            <a:ext cx="5638800" cy="467828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39" y="1687850"/>
            <a:ext cx="4341733"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289640" y="2668171"/>
            <a:ext cx="4341732" cy="3370679"/>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687850"/>
            <a:ext cx="4703841"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780134" y="2632075"/>
            <a:ext cx="4703840" cy="3406775"/>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2" name="Title Placeholder 1">
            <a:extLst>
              <a:ext uri="{FF2B5EF4-FFF2-40B4-BE49-F238E27FC236}">
                <a16:creationId xmlns:a16="http://schemas.microsoft.com/office/drawing/2014/main" id="{8F373FE6-ED8B-B85B-7D9C-D016CD8FB140}"/>
              </a:ext>
            </a:extLst>
          </p:cNvPr>
          <p:cNvSpPr>
            <a:spLocks noGrp="1"/>
          </p:cNvSpPr>
          <p:nvPr>
            <p:ph type="title"/>
          </p:nvPr>
        </p:nvSpPr>
        <p:spPr>
          <a:xfrm>
            <a:off x="457200" y="381001"/>
            <a:ext cx="11268075" cy="810125"/>
          </a:xfrm>
          <a:prstGeom prst="rect">
            <a:avLst/>
          </a:prstGeom>
        </p:spPr>
        <p:txBody>
          <a:bodyPr vert="horz" lIns="91440" tIns="45720" rIns="91440" bIns="45720" rtlCol="0" anchor="b" anchorCtr="0">
            <a:normAutofit/>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41731116-902E-C206-37F0-0784CDE34697}"/>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454400"/>
            <a:ext cx="3749040" cy="4660650"/>
          </a:xfrm>
          <a:prstGeom prst="rect">
            <a:avLst/>
          </a:prstGeom>
          <a:solidFill>
            <a:srgbClr val="E5F4F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454400"/>
            <a:ext cx="3749040" cy="4660650"/>
          </a:xfrm>
          <a:prstGeom prst="rect">
            <a:avLst/>
          </a:prstGeom>
          <a:solidFill>
            <a:srgbClr val="E5F4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9"/>
            <a:ext cx="3747921" cy="4662049"/>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78405"/>
            <a:ext cx="2971800" cy="3248025"/>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610188" y="2478405"/>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664018"/>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hasCustomPrompt="1"/>
          </p:nvPr>
        </p:nvSpPr>
        <p:spPr>
          <a:xfrm>
            <a:off x="8430134" y="2487930"/>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F987AFE4-63F2-5D68-6603-1B31FDB04F7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7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option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0082A9"/>
          </a:solid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00A4A9"/>
          </a:solid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0194CB"/>
          </a:solid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3" name="Straight Connector 22">
            <a:extLst>
              <a:ext uri="{FF2B5EF4-FFF2-40B4-BE49-F238E27FC236}">
                <a16:creationId xmlns:a16="http://schemas.microsoft.com/office/drawing/2014/main" id="{6339CDCB-7BC4-FFBD-0DA0-628D353BD35B}"/>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63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option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F49416"/>
          </a:solid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6BA906"/>
          </a:solid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A90060"/>
          </a:solid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4" name="Straight Connector 23">
            <a:extLst>
              <a:ext uri="{FF2B5EF4-FFF2-40B4-BE49-F238E27FC236}">
                <a16:creationId xmlns:a16="http://schemas.microsoft.com/office/drawing/2014/main" id="{6BC1ED28-8ECF-CB7B-06D6-5D11D9BA7D6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56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7B56DF65-07B3-366A-5B0A-6B995B68E337}"/>
              </a:ext>
            </a:extLst>
          </p:cNvPr>
          <p:cNvSpPr>
            <a:spLocks noGrp="1"/>
          </p:cNvSpPr>
          <p:nvPr>
            <p:ph type="pic" sz="quarter" idx="16"/>
          </p:nvPr>
        </p:nvSpPr>
        <p:spPr>
          <a:xfrm>
            <a:off x="8515350" y="674688"/>
            <a:ext cx="3219450" cy="5622925"/>
          </a:xfrm>
          <a:solidFill>
            <a:srgbClr val="E5F4FF"/>
          </a:solidFill>
        </p:spPr>
        <p:txBody>
          <a:bodyPr/>
          <a:lstStyle>
            <a:lvl1pPr>
              <a:defRPr/>
            </a:lvl1pPr>
          </a:lstStyle>
          <a:p>
            <a:r>
              <a:rPr lang="en-US"/>
              <a:t>Click icon to add picture</a:t>
            </a:r>
            <a:endParaRPr lang="en-GB"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5871411" cy="685800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49179" y="541425"/>
            <a:ext cx="5009147" cy="938458"/>
          </a:xfrm>
        </p:spPr>
        <p:txBody>
          <a:bodyPr>
            <a:normAutofit/>
          </a:bodyPr>
          <a:lstStyle>
            <a:lvl1pPr>
              <a:defRPr sz="3200">
                <a:solidFill>
                  <a:srgbClr val="0060A9"/>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hasCustomPrompt="1"/>
          </p:nvPr>
        </p:nvSpPr>
        <p:spPr>
          <a:xfrm>
            <a:off x="457200" y="1752351"/>
            <a:ext cx="5009146" cy="4275387"/>
          </a:xfrm>
        </p:spPr>
        <p:txBody>
          <a:bodyPr>
            <a:normAutofit/>
          </a:bodyPr>
          <a:lstStyle>
            <a:lvl1pPr marL="0" indent="0">
              <a:lnSpc>
                <a:spcPts val="2400"/>
              </a:lnSpc>
              <a:buNone/>
              <a:defRPr sz="1800" spc="30" baseline="0"/>
            </a:lvl1pPr>
            <a:lvl2pPr marL="457200" indent="0">
              <a:lnSpc>
                <a:spcPts val="2400"/>
              </a:lnSpc>
              <a:buNone/>
              <a:defRPr sz="1800" spc="30" baseline="0"/>
            </a:lvl2pPr>
            <a:lvl3pPr marL="914400" indent="0">
              <a:lnSpc>
                <a:spcPts val="2400"/>
              </a:lnSpc>
              <a:buNone/>
              <a:defRPr sz="1800" spc="30" baseline="0"/>
            </a:lvl3pPr>
            <a:lvl4pPr marL="1371600" indent="0">
              <a:lnSpc>
                <a:spcPts val="2400"/>
              </a:lnSpc>
              <a:buNone/>
              <a:defRPr sz="1800" spc="30" baseline="0"/>
            </a:lvl4pPr>
            <a:lvl5pPr marL="1828800" indent="0">
              <a:lnSpc>
                <a:spcPts val="2400"/>
              </a:lnSpc>
              <a:buNone/>
              <a:defRPr sz="1800" spc="3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232362" y="1568200"/>
            <a:ext cx="2747209" cy="3689599"/>
          </a:xfrm>
          <a:solidFill>
            <a:srgbClr val="C9E8FF"/>
          </a:solidFill>
        </p:spPr>
        <p:txBody>
          <a:body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DECD4F1A-6F57-E0D7-EC40-70543CBAD300}"/>
              </a:ext>
            </a:extLst>
          </p:cNvPr>
          <p:cNvCxnSpPr/>
          <p:nvPr userDrawn="1"/>
        </p:nvCxnSpPr>
        <p:spPr>
          <a:xfrm>
            <a:off x="-45553" y="1568201"/>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F5E76475-EA6B-21A9-4C83-6AE225A1941B}"/>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1" name="Picture 10">
            <a:extLst>
              <a:ext uri="{FF2B5EF4-FFF2-40B4-BE49-F238E27FC236}">
                <a16:creationId xmlns:a16="http://schemas.microsoft.com/office/drawing/2014/main" id="{816A7047-121F-C6C7-FE40-813DA2695984}"/>
              </a:ext>
            </a:extLst>
          </p:cNvPr>
          <p:cNvPicPr>
            <a:picLocks noChangeAspect="1"/>
          </p:cNvPicPr>
          <p:nvPr userDrawn="1"/>
        </p:nvPicPr>
        <p:blipFill>
          <a:blip r:embed="rId2"/>
          <a:srcRect/>
          <a:stretch/>
        </p:blipFill>
        <p:spPr>
          <a:xfrm>
            <a:off x="457196" y="6206400"/>
            <a:ext cx="1259536" cy="540000"/>
          </a:xfrm>
          <a:prstGeom prst="rect">
            <a:avLst/>
          </a:prstGeom>
        </p:spPr>
      </p:pic>
    </p:spTree>
    <p:extLst>
      <p:ext uri="{BB962C8B-B14F-4D97-AF65-F5344CB8AC3E}">
        <p14:creationId xmlns:p14="http://schemas.microsoft.com/office/powerpoint/2010/main" val="22284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6" name="Picture 5">
            <a:extLst>
              <a:ext uri="{FF2B5EF4-FFF2-40B4-BE49-F238E27FC236}">
                <a16:creationId xmlns:a16="http://schemas.microsoft.com/office/drawing/2014/main" id="{34B65536-E0BD-221F-3447-E786CF030320}"/>
              </a:ext>
            </a:extLst>
          </p:cNvPr>
          <p:cNvPicPr>
            <a:picLocks noChangeAspect="1"/>
          </p:cNvPicPr>
          <p:nvPr userDrawn="1"/>
        </p:nvPicPr>
        <p:blipFill>
          <a:blip r:embed="rId2"/>
          <a:srcRect/>
          <a:stretch/>
        </p:blipFill>
        <p:spPr>
          <a:xfrm>
            <a:off x="10451912" y="316800"/>
            <a:ext cx="1511443" cy="648000"/>
          </a:xfrm>
          <a:prstGeom prst="rect">
            <a:avLst/>
          </a:prstGeom>
        </p:spPr>
      </p:pic>
    </p:spTree>
    <p:extLst>
      <p:ext uri="{BB962C8B-B14F-4D97-AF65-F5344CB8AC3E}">
        <p14:creationId xmlns:p14="http://schemas.microsoft.com/office/powerpoint/2010/main" val="1593004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1"/>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10574283" y="6380414"/>
            <a:ext cx="1056117" cy="365125"/>
          </a:xfrm>
          <a:prstGeom prst="rect">
            <a:avLst/>
          </a:prstGeom>
        </p:spPr>
        <p:txBody>
          <a:bodyPr vert="horz" lIns="91440" tIns="45720" rIns="91440" bIns="45720" rtlCol="0" anchor="ctr"/>
          <a:lstStyle>
            <a:lvl1pPr algn="l">
              <a:defRPr sz="16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691494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590400" y="1602000"/>
            <a:ext cx="5424000" cy="4420800"/>
          </a:xfrm>
        </p:spPr>
        <p:txBody>
          <a:bodyPr/>
          <a:lstStyle>
            <a:lvl1pPr marL="609585" indent="-609585">
              <a:spcBef>
                <a:spcPts val="1600"/>
              </a:spcBef>
              <a:spcAft>
                <a:spcPts val="0"/>
              </a:spcAft>
              <a:buFont typeface="Arial" pitchFamily="34" charset="0"/>
              <a:buChar char="•"/>
              <a:defRPr sz="3733" baseline="0"/>
            </a:lvl1pPr>
            <a:lvl2pPr marL="1079473" indent="-596885" algn="l" defTabSz="1219170" rtl="0" eaLnBrk="1" latinLnBrk="0" hangingPunct="1">
              <a:spcBef>
                <a:spcPts val="800"/>
              </a:spcBef>
              <a:buFont typeface="Symbol" pitchFamily="18" charset="2"/>
              <a:buChar char=""/>
              <a:defRPr lang="en-US" sz="3733" b="1" kern="1200" baseline="0" dirty="0" smtClean="0">
                <a:solidFill>
                  <a:srgbClr val="58585A"/>
                </a:solidFill>
                <a:latin typeface="+mn-lt"/>
                <a:ea typeface="+mn-ea"/>
                <a:cs typeface="+mn-cs"/>
              </a:defRPr>
            </a:lvl2pPr>
            <a:lvl3pPr marL="1219170" indent="0">
              <a:buNone/>
              <a:defRPr sz="3200"/>
            </a:lvl3pPr>
            <a:lvl4pPr>
              <a:defRPr sz="2133"/>
            </a:lvl4pPr>
            <a:lvl5pPr>
              <a:defRPr sz="2133"/>
            </a:lvl5pPr>
            <a:lvl6pPr>
              <a:defRPr sz="2133"/>
            </a:lvl6pPr>
            <a:lvl7pPr>
              <a:defRPr sz="2133"/>
            </a:lvl7pPr>
            <a:lvl8pPr>
              <a:defRPr sz="2133"/>
            </a:lvl8pPr>
            <a:lvl9pPr>
              <a:defRPr sz="2133"/>
            </a:lvl9pPr>
          </a:lstStyle>
          <a:p>
            <a:pPr lvl="0"/>
            <a:r>
              <a:rPr lang="en-US" dirty="0"/>
              <a:t>Add text: font size 28 to 38 / or image</a:t>
            </a:r>
          </a:p>
          <a:p>
            <a:pPr marL="1079473" lvl="1" indent="-596885" algn="l" defTabSz="1219170" rtl="0" eaLnBrk="1" latinLnBrk="0" hangingPunct="1">
              <a:spcBef>
                <a:spcPts val="8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6192011" y="1602000"/>
            <a:ext cx="5424000" cy="4420800"/>
          </a:xfrm>
        </p:spPr>
        <p:txBody>
          <a:bodyPr/>
          <a:lstStyle>
            <a:lvl1pPr>
              <a:spcBef>
                <a:spcPts val="1600"/>
              </a:spcBef>
              <a:spcAft>
                <a:spcPts val="0"/>
              </a:spcAft>
              <a:defRPr sz="3733" baseline="0"/>
            </a:lvl1pPr>
            <a:lvl2pPr marL="1079473" indent="-596885" algn="l" defTabSz="1219170" rtl="0" eaLnBrk="1" latinLnBrk="0" hangingPunct="1">
              <a:spcBef>
                <a:spcPts val="800"/>
              </a:spcBef>
              <a:buFont typeface="Symbol" pitchFamily="18" charset="2"/>
              <a:buChar char=""/>
              <a:defRPr lang="en-US" sz="3733" b="1" kern="1200" baseline="0" dirty="0" smtClean="0">
                <a:solidFill>
                  <a:srgbClr val="58585A"/>
                </a:solidFill>
                <a:latin typeface="+mn-lt"/>
                <a:ea typeface="+mn-ea"/>
                <a:cs typeface="+mn-cs"/>
              </a:defRPr>
            </a:lvl2pPr>
            <a:lvl3pPr marL="1219170" indent="0">
              <a:buNone/>
              <a:defRPr sz="3200"/>
            </a:lvl3pPr>
            <a:lvl4pPr>
              <a:defRPr sz="2133"/>
            </a:lvl4pPr>
            <a:lvl5pPr>
              <a:defRPr sz="2133"/>
            </a:lvl5pPr>
            <a:lvl6pPr>
              <a:defRPr sz="2133"/>
            </a:lvl6pPr>
            <a:lvl7pPr>
              <a:defRPr sz="2133"/>
            </a:lvl7pPr>
            <a:lvl8pPr>
              <a:defRPr sz="2133"/>
            </a:lvl8pPr>
            <a:lvl9pPr>
              <a:defRPr sz="2133"/>
            </a:lvl9pPr>
          </a:lstStyle>
          <a:p>
            <a:pPr lvl="0"/>
            <a:r>
              <a:rPr lang="en-US" dirty="0"/>
              <a:t>Add text: font size 28 to 38 / or image</a:t>
            </a:r>
          </a:p>
          <a:p>
            <a:pPr marL="1079473" lvl="1" indent="-596885" algn="l" defTabSz="1219170" rtl="0" eaLnBrk="1" latinLnBrk="0" hangingPunct="1">
              <a:spcBef>
                <a:spcPts val="8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590400" y="187201"/>
            <a:ext cx="11040000" cy="1325563"/>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590400" y="6356351"/>
            <a:ext cx="1056117" cy="365125"/>
          </a:xfrm>
          <a:prstGeom prst="rect">
            <a:avLst/>
          </a:prstGeom>
        </p:spPr>
        <p:txBody>
          <a:bodyPr vert="horz" lIns="91440" tIns="45720" rIns="91440" bIns="45720" rtlCol="0" anchor="ctr"/>
          <a:lstStyle>
            <a:lvl1pPr algn="l">
              <a:defRPr sz="16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572761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80649" y="360365"/>
            <a:ext cx="11242431" cy="57880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a:xfrm>
            <a:off x="10676469" y="6497639"/>
            <a:ext cx="937684" cy="203200"/>
          </a:xfrm>
        </p:spPr>
        <p:txBody>
          <a:bodyPr/>
          <a:lstStyle>
            <a:lvl1pPr>
              <a:defRPr smtClean="0"/>
            </a:lvl1pPr>
          </a:lstStyle>
          <a:p>
            <a:pPr>
              <a:defRPr/>
            </a:pPr>
            <a:fld id="{5C5A6A3A-EFA2-4D9E-9BF4-5FF05833CCBF}" type="datetimeFigureOut">
              <a:rPr lang="de-DE"/>
              <a:pPr>
                <a:defRPr/>
              </a:pPr>
              <a:t>06.10.2022</a:t>
            </a:fld>
            <a:endParaRPr lang="de-DE"/>
          </a:p>
        </p:txBody>
      </p:sp>
      <p:sp>
        <p:nvSpPr>
          <p:cNvPr id="4" name="Fußzeilenplatzhalter 3"/>
          <p:cNvSpPr>
            <a:spLocks noGrp="1"/>
          </p:cNvSpPr>
          <p:nvPr>
            <p:ph type="ftr" sz="quarter" idx="11"/>
          </p:nvPr>
        </p:nvSpPr>
        <p:spPr>
          <a:xfrm>
            <a:off x="3088220" y="6497639"/>
            <a:ext cx="6470649" cy="203200"/>
          </a:xfrm>
        </p:spPr>
        <p:txBody>
          <a:bodyPr/>
          <a:lstStyle>
            <a:lvl1pPr>
              <a:defRPr/>
            </a:lvl1pPr>
          </a:lstStyle>
          <a:p>
            <a:pPr>
              <a:defRPr/>
            </a:pPr>
            <a:endParaRPr lang="de-DE"/>
          </a:p>
        </p:txBody>
      </p:sp>
      <p:sp>
        <p:nvSpPr>
          <p:cNvPr id="5" name="Foliennummernplatzhalter 4"/>
          <p:cNvSpPr>
            <a:spLocks noGrp="1"/>
          </p:cNvSpPr>
          <p:nvPr>
            <p:ph type="sldNum" sz="quarter" idx="12"/>
          </p:nvPr>
        </p:nvSpPr>
        <p:spPr>
          <a:xfrm>
            <a:off x="11364386" y="6497639"/>
            <a:ext cx="452967" cy="203200"/>
          </a:xfrm>
        </p:spPr>
        <p:txBody>
          <a:bodyPr/>
          <a:lstStyle>
            <a:lvl1pPr>
              <a:defRPr smtClean="0"/>
            </a:lvl1pPr>
          </a:lstStyle>
          <a:p>
            <a:pPr>
              <a:defRPr/>
            </a:pPr>
            <a:fld id="{39E15110-35D3-44A0-94C2-74816C84BB19}" type="slidenum">
              <a:rPr lang="de-DE"/>
              <a:pPr>
                <a:defRPr/>
              </a:pPr>
              <a:t>‹#›</a:t>
            </a:fld>
            <a:endParaRPr lang="de-DE"/>
          </a:p>
        </p:txBody>
      </p:sp>
    </p:spTree>
    <p:extLst>
      <p:ext uri="{BB962C8B-B14F-4D97-AF65-F5344CB8AC3E}">
        <p14:creationId xmlns:p14="http://schemas.microsoft.com/office/powerpoint/2010/main" val="328828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event nam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4"/>
            <a:ext cx="4296880" cy="1952625"/>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C7E378FB-F27F-4B32-CABD-FC5EC8F75E6D}"/>
              </a:ext>
            </a:extLst>
          </p:cNvPr>
          <p:cNvPicPr>
            <a:picLocks noChangeAspect="1"/>
          </p:cNvPicPr>
          <p:nvPr userDrawn="1"/>
        </p:nvPicPr>
        <p:blipFill>
          <a:blip r:embed="rId2"/>
          <a:srcRect/>
          <a:stretch/>
        </p:blipFill>
        <p:spPr>
          <a:xfrm>
            <a:off x="10451912" y="316800"/>
            <a:ext cx="1511443" cy="648000"/>
          </a:xfrm>
          <a:prstGeom prst="rect">
            <a:avLst/>
          </a:prstGeom>
        </p:spPr>
      </p:pic>
    </p:spTree>
    <p:extLst>
      <p:ext uri="{BB962C8B-B14F-4D97-AF65-F5344CB8AC3E}">
        <p14:creationId xmlns:p14="http://schemas.microsoft.com/office/powerpoint/2010/main" val="289868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eer">
    <p:spTree>
      <p:nvGrpSpPr>
        <p:cNvPr id="1" name=""/>
        <p:cNvGrpSpPr/>
        <p:nvPr/>
      </p:nvGrpSpPr>
      <p:grpSpPr>
        <a:xfrm>
          <a:off x="0" y="0"/>
          <a:ext cx="0" cy="0"/>
          <a:chOff x="0" y="0"/>
          <a:chExt cx="0" cy="0"/>
        </a:xfrm>
      </p:grpSpPr>
      <p:sp>
        <p:nvSpPr>
          <p:cNvPr id="5" name="Titel 1"/>
          <p:cNvSpPr>
            <a:spLocks noGrp="1"/>
          </p:cNvSpPr>
          <p:nvPr>
            <p:ph type="title"/>
          </p:nvPr>
        </p:nvSpPr>
        <p:spPr>
          <a:xfrm>
            <a:off x="520700" y="360365"/>
            <a:ext cx="9059333" cy="409575"/>
          </a:xfrm>
        </p:spPr>
        <p:txBody>
          <a:bodyPr/>
          <a:lstStyle>
            <a:lvl1pPr>
              <a:defRPr/>
            </a:lvl1pPr>
          </a:lstStyle>
          <a:p>
            <a:r>
              <a:rPr lang="de-DE"/>
              <a:t>Titelmasterformat durch Klicken bearbeiten</a:t>
            </a:r>
            <a:endParaRPr lang="de-DE" dirty="0"/>
          </a:p>
        </p:txBody>
      </p:sp>
      <p:sp>
        <p:nvSpPr>
          <p:cNvPr id="3" name="Date Placeholder 3"/>
          <p:cNvSpPr>
            <a:spLocks noGrp="1"/>
          </p:cNvSpPr>
          <p:nvPr>
            <p:ph type="dt" sz="half" idx="10"/>
          </p:nvPr>
        </p:nvSpPr>
        <p:spPr/>
        <p:txBody>
          <a:bodyPr/>
          <a:lstStyle>
            <a:lvl1pPr>
              <a:defRPr/>
            </a:lvl1pPr>
          </a:lstStyle>
          <a:p>
            <a:pPr>
              <a:defRPr/>
            </a:pPr>
            <a:fld id="{A70DB455-EA3B-4CDD-8FFF-331456CB9E7B}" type="datetimeFigureOut">
              <a:rPr lang="de-DE"/>
              <a:pPr>
                <a:defRPr/>
              </a:pPr>
              <a:t>06.10.2022</a:t>
            </a:fld>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4786C634-4071-4866-9008-31B2777510DF}" type="slidenum">
              <a:rPr lang="de-DE"/>
              <a:pPr>
                <a:defRPr/>
              </a:pPr>
              <a:t>‹#›</a:t>
            </a:fld>
            <a:endParaRPr lang="de-DE"/>
          </a:p>
        </p:txBody>
      </p:sp>
    </p:spTree>
    <p:extLst>
      <p:ext uri="{BB962C8B-B14F-4D97-AF65-F5344CB8AC3E}">
        <p14:creationId xmlns:p14="http://schemas.microsoft.com/office/powerpoint/2010/main" val="203553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48400" y="533401"/>
            <a:ext cx="5486400" cy="5433946"/>
          </a:xfrm>
          <a:prstGeom prst="rect">
            <a:avLst/>
          </a:prstGeom>
          <a:solidFill>
            <a:srgbClr val="E5F4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2103121"/>
            <a:ext cx="3019926" cy="1193532"/>
          </a:xfrm>
        </p:spPr>
        <p:txBody>
          <a:bodyPr anchor="b" anchorCtr="0">
            <a:normAutofit/>
          </a:bodyPr>
          <a:lstStyle>
            <a:lvl1pPr>
              <a:defRPr sz="3200">
                <a:solidFill>
                  <a:srgbClr val="0060A9"/>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607468" y="890653"/>
            <a:ext cx="3795053" cy="4727775"/>
          </a:xfrm>
          <a:solidFill>
            <a:srgbClr val="C9E8FF"/>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hasCustomPrompt="1"/>
          </p:nvPr>
        </p:nvSpPr>
        <p:spPr>
          <a:xfrm>
            <a:off x="7902742" y="1034399"/>
            <a:ext cx="3429000" cy="431933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dirty="0"/>
              <a:t>Click to add text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1" name="Straight Connector 10">
            <a:extLst>
              <a:ext uri="{FF2B5EF4-FFF2-40B4-BE49-F238E27FC236}">
                <a16:creationId xmlns:a16="http://schemas.microsoft.com/office/drawing/2014/main" id="{9CF3A507-2317-5869-357D-78FD3801A10F}"/>
              </a:ext>
            </a:extLst>
          </p:cNvPr>
          <p:cNvCxnSpPr/>
          <p:nvPr userDrawn="1"/>
        </p:nvCxnSpPr>
        <p:spPr>
          <a:xfrm>
            <a:off x="0" y="3428683"/>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708403A-DEA8-2F8F-CAC6-7D010041F343}"/>
              </a:ext>
            </a:extLst>
          </p:cNvPr>
          <p:cNvPicPr>
            <a:picLocks noChangeAspect="1"/>
          </p:cNvPicPr>
          <p:nvPr userDrawn="1"/>
        </p:nvPicPr>
        <p:blipFill>
          <a:blip r:embed="rId2"/>
          <a:srcRect/>
          <a:stretch/>
        </p:blipFill>
        <p:spPr>
          <a:xfrm>
            <a:off x="457196" y="6206400"/>
            <a:ext cx="1259536" cy="540000"/>
          </a:xfrm>
          <a:prstGeom prst="rect">
            <a:avLst/>
          </a:prstGeom>
        </p:spPr>
      </p:pic>
    </p:spTree>
    <p:extLst>
      <p:ext uri="{BB962C8B-B14F-4D97-AF65-F5344CB8AC3E}">
        <p14:creationId xmlns:p14="http://schemas.microsoft.com/office/powerpoint/2010/main" val="22553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0" y="0"/>
            <a:ext cx="4261607" cy="6858000"/>
          </a:xfrm>
          <a:solidFill>
            <a:srgbClr val="C9E8FF"/>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hasCustomPrompt="1"/>
          </p:nvPr>
        </p:nvSpPr>
        <p:spPr>
          <a:xfrm>
            <a:off x="4660525" y="1624263"/>
            <a:ext cx="7074273" cy="4487775"/>
          </a:xfrm>
        </p:spPr>
        <p:txBody>
          <a:bodyPr>
            <a:normAutofit/>
          </a:bodyPr>
          <a:lstStyle>
            <a:lvl1pPr marL="0" indent="0">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800" spc="30" baseline="0">
                <a:solidFill>
                  <a:schemeClr val="tx1">
                    <a:lumMod val="75000"/>
                    <a:lumOff val="25000"/>
                  </a:schemeClr>
                </a:solidFill>
              </a:defRPr>
            </a:lvl2pPr>
            <a:lvl3pPr marL="914400" indent="0">
              <a:lnSpc>
                <a:spcPts val="2400"/>
              </a:lnSpc>
              <a:buFont typeface="Arial" panose="020B0604020202020204" pitchFamily="34" charset="0"/>
              <a:buNone/>
              <a:defRPr sz="1800" spc="30" baseline="0">
                <a:solidFill>
                  <a:schemeClr val="tx1">
                    <a:lumMod val="75000"/>
                    <a:lumOff val="25000"/>
                  </a:schemeClr>
                </a:solidFill>
              </a:defRPr>
            </a:lvl3pPr>
            <a:lvl4pPr marL="1371600" indent="0">
              <a:lnSpc>
                <a:spcPts val="2400"/>
              </a:lnSpc>
              <a:buFont typeface="Arial" panose="020B0604020202020204" pitchFamily="34" charset="0"/>
              <a:buNone/>
              <a:defRPr sz="1800" spc="30" baseline="0">
                <a:solidFill>
                  <a:schemeClr val="tx1">
                    <a:lumMod val="75000"/>
                    <a:lumOff val="25000"/>
                  </a:schemeClr>
                </a:solidFill>
              </a:defRPr>
            </a:lvl4pPr>
            <a:lvl5pPr marL="1828800" indent="0">
              <a:lnSpc>
                <a:spcPts val="2400"/>
              </a:lnSpc>
              <a:buFont typeface="Arial" panose="020B0604020202020204" pitchFamily="34" charset="0"/>
              <a:buNone/>
              <a:defRPr sz="1800" spc="30" baseline="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1984A7C-795D-A5F6-A95A-4061B7DC90FB}"/>
              </a:ext>
            </a:extLst>
          </p:cNvPr>
          <p:cNvSpPr>
            <a:spLocks noGrp="1"/>
          </p:cNvSpPr>
          <p:nvPr>
            <p:ph type="title" hasCustomPrompt="1"/>
          </p:nvPr>
        </p:nvSpPr>
        <p:spPr>
          <a:xfrm>
            <a:off x="4660525" y="316210"/>
            <a:ext cx="7074273" cy="898975"/>
          </a:xfrm>
          <a:prstGeom prst="rect">
            <a:avLst/>
          </a:prstGeom>
        </p:spPr>
        <p:txBody>
          <a:bodyPr vert="horz" lIns="91440" tIns="45720" rIns="91440" bIns="45720" rtlCol="0" anchor="b" anchorCtr="0">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548CE242-E13D-025E-C144-17C02599A229}"/>
              </a:ext>
            </a:extLst>
          </p:cNvPr>
          <p:cNvCxnSpPr/>
          <p:nvPr userDrawn="1"/>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65BBA254-544D-0FBD-FC9F-8BA4E4D81665}"/>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1" name="Picture 10">
            <a:extLst>
              <a:ext uri="{FF2B5EF4-FFF2-40B4-BE49-F238E27FC236}">
                <a16:creationId xmlns:a16="http://schemas.microsoft.com/office/drawing/2014/main" id="{8AC4B08F-C663-DB2C-535A-5C14010EE580}"/>
              </a:ext>
            </a:extLst>
          </p:cNvPr>
          <p:cNvPicPr>
            <a:picLocks noChangeAspect="1"/>
          </p:cNvPicPr>
          <p:nvPr userDrawn="1"/>
        </p:nvPicPr>
        <p:blipFill>
          <a:blip r:embed="rId2"/>
          <a:srcRect/>
          <a:stretch/>
        </p:blipFill>
        <p:spPr>
          <a:xfrm>
            <a:off x="457196" y="6206400"/>
            <a:ext cx="1259536" cy="540000"/>
          </a:xfrm>
          <a:prstGeom prst="rect">
            <a:avLst/>
          </a:prstGeom>
        </p:spPr>
      </p:pic>
    </p:spTree>
    <p:extLst>
      <p:ext uri="{BB962C8B-B14F-4D97-AF65-F5344CB8AC3E}">
        <p14:creationId xmlns:p14="http://schemas.microsoft.com/office/powerpoint/2010/main" val="313965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rgbClr val="C9E8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80284"/>
            <a:ext cx="9144000" cy="1199148"/>
          </a:xfrm>
        </p:spPr>
        <p:txBody>
          <a:bodyPr anchor="b">
            <a:normAutofit/>
          </a:bodyPr>
          <a:lstStyle>
            <a:lvl1pPr algn="ctr">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524000" y="5971507"/>
            <a:ext cx="9144000" cy="524794"/>
          </a:xfrm>
        </p:spPr>
        <p:txBody>
          <a:bodyPr>
            <a:normAutofit/>
          </a:bodyPr>
          <a:lstStyle>
            <a:lvl1pPr marL="0" indent="0" algn="ctr">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Slide Number Placeholder 5">
            <a:extLst>
              <a:ext uri="{FF2B5EF4-FFF2-40B4-BE49-F238E27FC236}">
                <a16:creationId xmlns:a16="http://schemas.microsoft.com/office/drawing/2014/main" id="{5759191F-1993-9C98-FFCD-D5491D36D133}"/>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option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1127759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11277598" cy="81012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554CBD91-F571-544B-B40F-E9532F842EF6}"/>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optio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371212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4911754" cy="81012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5" name="Picture Placeholder 9">
            <a:extLst>
              <a:ext uri="{FF2B5EF4-FFF2-40B4-BE49-F238E27FC236}">
                <a16:creationId xmlns:a16="http://schemas.microsoft.com/office/drawing/2014/main" id="{757BA99E-4372-84F1-AD4A-53B7C1DD11F6}"/>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7" name="Picture Placeholder 9">
            <a:extLst>
              <a:ext uri="{FF2B5EF4-FFF2-40B4-BE49-F238E27FC236}">
                <a16:creationId xmlns:a16="http://schemas.microsoft.com/office/drawing/2014/main" id="{CA32B9A6-ADA5-B0B4-3537-6F31285A76F9}"/>
              </a:ext>
            </a:extLst>
          </p:cNvPr>
          <p:cNvSpPr>
            <a:spLocks noGrp="1"/>
          </p:cNvSpPr>
          <p:nvPr>
            <p:ph type="pic" sz="quarter" idx="14"/>
          </p:nvPr>
        </p:nvSpPr>
        <p:spPr>
          <a:xfrm>
            <a:off x="4393583" y="1273262"/>
            <a:ext cx="3001534" cy="4464845"/>
          </a:xfrm>
          <a:solidFill>
            <a:srgbClr val="C9E8FF"/>
          </a:solidFill>
        </p:spPr>
        <p:txBody>
          <a:body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9BD5899A-D6CB-31BC-1C71-0B78FE83F2C4}"/>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00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7" name="Content Placeholder 2">
            <a:extLst>
              <a:ext uri="{FF2B5EF4-FFF2-40B4-BE49-F238E27FC236}">
                <a16:creationId xmlns:a16="http://schemas.microsoft.com/office/drawing/2014/main" id="{09AE0D47-9F1D-ED4B-BDB9-A70795B8E707}"/>
              </a:ext>
            </a:extLst>
          </p:cNvPr>
          <p:cNvSpPr>
            <a:spLocks noGrp="1"/>
          </p:cNvSpPr>
          <p:nvPr>
            <p:ph idx="1" hasCustomPrompt="1"/>
          </p:nvPr>
        </p:nvSpPr>
        <p:spPr>
          <a:xfrm>
            <a:off x="457199" y="381001"/>
            <a:ext cx="11277599" cy="571499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478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12191999"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41292" y="4124825"/>
            <a:ext cx="4650708" cy="1460415"/>
          </a:xfrm>
          <a:solidFill>
            <a:schemeClr val="bg1">
              <a:alpha val="80000"/>
            </a:schemeClr>
          </a:solidFill>
        </p:spPr>
        <p:txBody>
          <a:bodyPr lIns="502920" bIns="137160" anchor="ctr" anchorCtr="0">
            <a:normAutofit/>
          </a:bodyPr>
          <a:lstStyle>
            <a:lvl1pPr algn="l">
              <a:defRPr sz="3200">
                <a:solidFill>
                  <a:srgbClr val="0060A9"/>
                </a:solidFill>
              </a:defRPr>
            </a:lvl1pPr>
          </a:lstStyle>
          <a:p>
            <a:r>
              <a:rPr lang="en-US" dirty="0"/>
              <a:t>Click to add title</a:t>
            </a:r>
          </a:p>
        </p:txBody>
      </p:sp>
      <p:pic>
        <p:nvPicPr>
          <p:cNvPr id="6" name="Picture 5">
            <a:extLst>
              <a:ext uri="{FF2B5EF4-FFF2-40B4-BE49-F238E27FC236}">
                <a16:creationId xmlns:a16="http://schemas.microsoft.com/office/drawing/2014/main" id="{BFE85BEC-ED8B-6BB5-920F-BB6916D50916}"/>
              </a:ext>
            </a:extLst>
          </p:cNvPr>
          <p:cNvPicPr>
            <a:picLocks noChangeAspect="1"/>
          </p:cNvPicPr>
          <p:nvPr userDrawn="1"/>
        </p:nvPicPr>
        <p:blipFill>
          <a:blip r:embed="rId2"/>
          <a:srcRect/>
          <a:stretch/>
        </p:blipFill>
        <p:spPr>
          <a:xfrm>
            <a:off x="457196" y="6206400"/>
            <a:ext cx="1259536" cy="540000"/>
          </a:xfrm>
          <a:prstGeom prst="rect">
            <a:avLst/>
          </a:prstGeom>
        </p:spPr>
      </p:pic>
    </p:spTree>
    <p:extLst>
      <p:ext uri="{BB962C8B-B14F-4D97-AF65-F5344CB8AC3E}">
        <p14:creationId xmlns:p14="http://schemas.microsoft.com/office/powerpoint/2010/main" val="210632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467858"/>
            <a:ext cx="11277600" cy="45459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1" name="Picture 10">
            <a:extLst>
              <a:ext uri="{FF2B5EF4-FFF2-40B4-BE49-F238E27FC236}">
                <a16:creationId xmlns:a16="http://schemas.microsoft.com/office/drawing/2014/main" id="{85113363-2CC8-8D59-6591-18600A3A59A4}"/>
              </a:ext>
            </a:extLst>
          </p:cNvPr>
          <p:cNvPicPr>
            <a:picLocks noChangeAspect="1"/>
          </p:cNvPicPr>
          <p:nvPr userDrawn="1"/>
        </p:nvPicPr>
        <p:blipFill>
          <a:blip r:embed="rId22"/>
          <a:srcRect/>
          <a:stretch/>
        </p:blipFill>
        <p:spPr>
          <a:xfrm>
            <a:off x="457196" y="6206400"/>
            <a:ext cx="1259536" cy="540000"/>
          </a:xfrm>
          <a:prstGeom prst="rect">
            <a:avLst/>
          </a:prstGeom>
        </p:spPr>
      </p:pic>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4" r:id="rId3"/>
    <p:sldLayoutId id="2147483665" r:id="rId4"/>
    <p:sldLayoutId id="2147483670" r:id="rId5"/>
    <p:sldLayoutId id="2147483672" r:id="rId6"/>
    <p:sldLayoutId id="2147483679" r:id="rId7"/>
    <p:sldLayoutId id="2147483682" r:id="rId8"/>
    <p:sldLayoutId id="2147483675" r:id="rId9"/>
    <p:sldLayoutId id="2147483654" r:id="rId10"/>
    <p:sldLayoutId id="2147483667" r:id="rId11"/>
    <p:sldLayoutId id="2147483680" r:id="rId12"/>
    <p:sldLayoutId id="2147483681" r:id="rId13"/>
    <p:sldLayoutId id="2147483668" r:id="rId14"/>
    <p:sldLayoutId id="2147483662" r:id="rId15"/>
    <p:sldLayoutId id="2147483677" r:id="rId16"/>
    <p:sldLayoutId id="2147483683" r:id="rId17"/>
    <p:sldLayoutId id="2147483684" r:id="rId18"/>
    <p:sldLayoutId id="2147483685" r:id="rId19"/>
    <p:sldLayoutId id="2147483686" r:id="rId20"/>
  </p:sldLayoutIdLst>
  <p:hf hdr="0"/>
  <p:txStyles>
    <p:titleStyle>
      <a:lvl1pPr algn="l" defTabSz="914400" rtl="0" eaLnBrk="1" latinLnBrk="0" hangingPunct="1">
        <a:lnSpc>
          <a:spcPct val="90000"/>
        </a:lnSpc>
        <a:spcBef>
          <a:spcPct val="0"/>
        </a:spcBef>
        <a:buNone/>
        <a:defRPr sz="3200" kern="1200" spc="30" baseline="0">
          <a:solidFill>
            <a:srgbClr val="0060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hyperlink" Target="http://www.sony.com/hitbox/goto-header-home.shtml" TargetMode="External"/><Relationship Id="rId9" Type="http://schemas.openxmlformats.org/officeDocument/2006/relationships/hyperlink" Target="http://www.toshiba.com/tai-new/index.jsp" TargetMode="External"/><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9.emf"/><Relationship Id="rId12" Type="http://schemas.openxmlformats.org/officeDocument/2006/relationships/image" Target="../media/image42.jp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8170BC1-70B7-165B-186B-2B39E4551CF9}"/>
              </a:ext>
            </a:extLst>
          </p:cNvPr>
          <p:cNvSpPr>
            <a:spLocks noGrp="1"/>
          </p:cNvSpPr>
          <p:nvPr>
            <p:ph type="pic" sz="quarter" idx="10"/>
          </p:nvPr>
        </p:nvSpPr>
        <p:spPr/>
      </p:sp>
      <p:sp>
        <p:nvSpPr>
          <p:cNvPr id="3" name="Title 2">
            <a:extLst>
              <a:ext uri="{FF2B5EF4-FFF2-40B4-BE49-F238E27FC236}">
                <a16:creationId xmlns:a16="http://schemas.microsoft.com/office/drawing/2014/main" id="{6C7915EE-6F9B-0F8B-0896-18955B81B856}"/>
              </a:ext>
            </a:extLst>
          </p:cNvPr>
          <p:cNvSpPr>
            <a:spLocks noGrp="1"/>
          </p:cNvSpPr>
          <p:nvPr>
            <p:ph type="ctrTitle"/>
          </p:nvPr>
        </p:nvSpPr>
        <p:spPr/>
        <p:txBody>
          <a:bodyPr/>
          <a:lstStyle/>
          <a:p>
            <a:r>
              <a:rPr lang="en-GB" dirty="0"/>
              <a:t>IECEE and </a:t>
            </a:r>
            <a:r>
              <a:rPr lang="en-GB"/>
              <a:t>CB Scheme</a:t>
            </a:r>
            <a:endParaRPr lang="en-GB" dirty="0"/>
          </a:p>
        </p:txBody>
      </p:sp>
      <p:sp>
        <p:nvSpPr>
          <p:cNvPr id="4" name="Subtitle 3">
            <a:extLst>
              <a:ext uri="{FF2B5EF4-FFF2-40B4-BE49-F238E27FC236}">
                <a16:creationId xmlns:a16="http://schemas.microsoft.com/office/drawing/2014/main" id="{3B3AEAF7-D507-5C7F-8333-8558997A7626}"/>
              </a:ext>
            </a:extLst>
          </p:cNvPr>
          <p:cNvSpPr>
            <a:spLocks noGrp="1"/>
          </p:cNvSpPr>
          <p:nvPr>
            <p:ph type="subTitle" idx="1"/>
          </p:nvPr>
        </p:nvSpPr>
        <p:spPr/>
        <p:txBody>
          <a:bodyPr/>
          <a:lstStyle/>
          <a:p>
            <a:r>
              <a:rPr lang="en-US" dirty="0"/>
              <a:t>Presenter name</a:t>
            </a:r>
          </a:p>
          <a:p>
            <a:r>
              <a:rPr lang="en-US" dirty="0"/>
              <a:t>Title</a:t>
            </a:r>
          </a:p>
          <a:p>
            <a:r>
              <a:rPr lang="en-US" dirty="0"/>
              <a:t>Date </a:t>
            </a:r>
          </a:p>
          <a:p>
            <a:endParaRPr lang="en-GB" dirty="0"/>
          </a:p>
        </p:txBody>
      </p:sp>
    </p:spTree>
    <p:extLst>
      <p:ext uri="{BB962C8B-B14F-4D97-AF65-F5344CB8AC3E}">
        <p14:creationId xmlns:p14="http://schemas.microsoft.com/office/powerpoint/2010/main" val="263207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10</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11040533"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Tailor Made for the Customer</a:t>
            </a:r>
            <a:endParaRPr lang="en-US" sz="4267" b="1" dirty="0">
              <a:ln w="1905"/>
              <a:effectLst>
                <a:innerShdw blurRad="69850" dist="43180" dir="5400000">
                  <a:srgbClr val="000000">
                    <a:alpha val="65000"/>
                  </a:srgbClr>
                </a:innerShdw>
              </a:effectLst>
            </a:endParaRPr>
          </a:p>
        </p:txBody>
      </p:sp>
      <p:pic>
        <p:nvPicPr>
          <p:cNvPr id="2" name="Picture 1">
            <a:extLst>
              <a:ext uri="{FF2B5EF4-FFF2-40B4-BE49-F238E27FC236}">
                <a16:creationId xmlns:a16="http://schemas.microsoft.com/office/drawing/2014/main" id="{81C80BDD-C581-4DC0-8269-502EC89D19B5}"/>
              </a:ext>
            </a:extLst>
          </p:cNvPr>
          <p:cNvPicPr>
            <a:picLocks noChangeAspect="1"/>
          </p:cNvPicPr>
          <p:nvPr/>
        </p:nvPicPr>
        <p:blipFill>
          <a:blip r:embed="rId2"/>
          <a:stretch>
            <a:fillRect/>
          </a:stretch>
        </p:blipFill>
        <p:spPr>
          <a:xfrm>
            <a:off x="1711238" y="1239693"/>
            <a:ext cx="8987620" cy="5249339"/>
          </a:xfrm>
          <a:prstGeom prst="rect">
            <a:avLst/>
          </a:prstGeom>
        </p:spPr>
      </p:pic>
      <p:sp>
        <p:nvSpPr>
          <p:cNvPr id="7" name="Text Box 4">
            <a:extLst>
              <a:ext uri="{FF2B5EF4-FFF2-40B4-BE49-F238E27FC236}">
                <a16:creationId xmlns:a16="http://schemas.microsoft.com/office/drawing/2014/main" id="{47C2D550-0CBA-4A19-A74E-0480E840323E}"/>
              </a:ext>
            </a:extLst>
          </p:cNvPr>
          <p:cNvSpPr txBox="1">
            <a:spLocks noChangeArrowheads="1"/>
          </p:cNvSpPr>
          <p:nvPr/>
        </p:nvSpPr>
        <p:spPr bwMode="auto">
          <a:xfrm>
            <a:off x="1711238" y="2076203"/>
            <a:ext cx="3995616" cy="410262"/>
          </a:xfrm>
          <a:prstGeom prst="rect">
            <a:avLst/>
          </a:prstGeom>
          <a:noFill/>
          <a:ln w="12700">
            <a:noFill/>
            <a:miter lim="800000"/>
            <a:headEnd type="none" w="sm" len="sm"/>
            <a:tailEnd type="none" w="sm" len="sm"/>
          </a:ln>
          <a:effectLst/>
        </p:spPr>
        <p:txBody>
          <a:bodyPr lIns="121745" tIns="60875" rIns="121745" bIns="60875">
            <a:spAutoFit/>
          </a:bodyPr>
          <a:lstStyle/>
          <a:p>
            <a:pPr defTabSz="1217054" eaLnBrk="0" hangingPunct="0">
              <a:spcBef>
                <a:spcPct val="50000"/>
              </a:spcBef>
            </a:pPr>
            <a:r>
              <a:rPr lang="en-US" sz="1867" b="1" dirty="0">
                <a:solidFill>
                  <a:schemeClr val="bg1"/>
                </a:solidFill>
                <a:cs typeface="Arial" charset="0"/>
              </a:rPr>
              <a:t>…Performance requirements</a:t>
            </a:r>
            <a:endParaRPr lang="en-US" sz="1867" b="1" dirty="0">
              <a:cs typeface="Arial" charset="0"/>
            </a:endParaRPr>
          </a:p>
        </p:txBody>
      </p:sp>
      <p:sp>
        <p:nvSpPr>
          <p:cNvPr id="9" name="Text Box 5">
            <a:extLst>
              <a:ext uri="{FF2B5EF4-FFF2-40B4-BE49-F238E27FC236}">
                <a16:creationId xmlns:a16="http://schemas.microsoft.com/office/drawing/2014/main" id="{5CB91FA6-DA8F-47ED-A817-2B3D6EDFA25A}"/>
              </a:ext>
            </a:extLst>
          </p:cNvPr>
          <p:cNvSpPr txBox="1">
            <a:spLocks noChangeArrowheads="1"/>
          </p:cNvSpPr>
          <p:nvPr/>
        </p:nvSpPr>
        <p:spPr bwMode="auto">
          <a:xfrm>
            <a:off x="7352459" y="2076203"/>
            <a:ext cx="3452447" cy="410262"/>
          </a:xfrm>
          <a:prstGeom prst="rect">
            <a:avLst/>
          </a:prstGeom>
          <a:noFill/>
          <a:ln w="12700">
            <a:noFill/>
            <a:miter lim="800000"/>
            <a:headEnd type="none" w="sm" len="sm"/>
            <a:tailEnd type="none" w="sm" len="sm"/>
          </a:ln>
          <a:effectLst/>
        </p:spPr>
        <p:txBody>
          <a:bodyPr lIns="121745" tIns="60875" rIns="121745" bIns="60875">
            <a:spAutoFit/>
          </a:bodyPr>
          <a:lstStyle/>
          <a:p>
            <a:pPr defTabSz="1217054" eaLnBrk="0" hangingPunct="0">
              <a:spcBef>
                <a:spcPct val="50000"/>
              </a:spcBef>
            </a:pPr>
            <a:r>
              <a:rPr lang="en-US" sz="1867" b="1" dirty="0">
                <a:solidFill>
                  <a:schemeClr val="bg1"/>
                </a:solidFill>
                <a:cs typeface="Arial" charset="0"/>
              </a:rPr>
              <a:t>…Regulatory requirements</a:t>
            </a:r>
            <a:endParaRPr lang="en-US" sz="1867" b="1" dirty="0">
              <a:cs typeface="Arial" charset="0"/>
            </a:endParaRPr>
          </a:p>
        </p:txBody>
      </p:sp>
      <p:sp>
        <p:nvSpPr>
          <p:cNvPr id="10" name="Text Box 7">
            <a:extLst>
              <a:ext uri="{FF2B5EF4-FFF2-40B4-BE49-F238E27FC236}">
                <a16:creationId xmlns:a16="http://schemas.microsoft.com/office/drawing/2014/main" id="{E0D566B9-19B5-45E5-A96D-C5565B651676}"/>
              </a:ext>
            </a:extLst>
          </p:cNvPr>
          <p:cNvSpPr txBox="1">
            <a:spLocks noChangeArrowheads="1"/>
          </p:cNvSpPr>
          <p:nvPr/>
        </p:nvSpPr>
        <p:spPr bwMode="auto">
          <a:xfrm>
            <a:off x="1711238" y="5061180"/>
            <a:ext cx="3454400" cy="410262"/>
          </a:xfrm>
          <a:prstGeom prst="rect">
            <a:avLst/>
          </a:prstGeom>
          <a:noFill/>
          <a:ln w="12700">
            <a:noFill/>
            <a:miter lim="800000"/>
            <a:headEnd type="none" w="sm" len="sm"/>
            <a:tailEnd type="none" w="sm" len="sm"/>
          </a:ln>
          <a:effectLst/>
        </p:spPr>
        <p:txBody>
          <a:bodyPr lIns="121745" tIns="60875" rIns="121745" bIns="60875">
            <a:spAutoFit/>
          </a:bodyPr>
          <a:lstStyle/>
          <a:p>
            <a:pPr defTabSz="1217054" eaLnBrk="0" hangingPunct="0">
              <a:spcBef>
                <a:spcPct val="50000"/>
              </a:spcBef>
            </a:pPr>
            <a:r>
              <a:rPr lang="en-US" sz="1867" b="1" dirty="0">
                <a:solidFill>
                  <a:schemeClr val="bg1"/>
                </a:solidFill>
                <a:cs typeface="Arial" charset="0"/>
              </a:rPr>
              <a:t>… EMC requirements</a:t>
            </a:r>
          </a:p>
        </p:txBody>
      </p:sp>
      <p:sp>
        <p:nvSpPr>
          <p:cNvPr id="12" name="Text Box 8">
            <a:extLst>
              <a:ext uri="{FF2B5EF4-FFF2-40B4-BE49-F238E27FC236}">
                <a16:creationId xmlns:a16="http://schemas.microsoft.com/office/drawing/2014/main" id="{441C2825-BC6B-4A06-811E-CCCB6B097A67}"/>
              </a:ext>
            </a:extLst>
          </p:cNvPr>
          <p:cNvSpPr txBox="1">
            <a:spLocks noChangeArrowheads="1"/>
          </p:cNvSpPr>
          <p:nvPr/>
        </p:nvSpPr>
        <p:spPr bwMode="auto">
          <a:xfrm>
            <a:off x="6311510" y="5039250"/>
            <a:ext cx="4790831" cy="410262"/>
          </a:xfrm>
          <a:prstGeom prst="rect">
            <a:avLst/>
          </a:prstGeom>
          <a:noFill/>
          <a:ln w="12700">
            <a:noFill/>
            <a:miter lim="800000"/>
            <a:headEnd type="none" w="sm" len="sm"/>
            <a:tailEnd type="none" w="sm" len="sm"/>
          </a:ln>
          <a:effectLst/>
        </p:spPr>
        <p:txBody>
          <a:bodyPr lIns="121745" tIns="60875" rIns="121745" bIns="60875">
            <a:spAutoFit/>
          </a:bodyPr>
          <a:lstStyle/>
          <a:p>
            <a:pPr defTabSz="1217054" eaLnBrk="0" hangingPunct="0">
              <a:spcBef>
                <a:spcPct val="50000"/>
              </a:spcBef>
            </a:pPr>
            <a:r>
              <a:rPr lang="en-US" sz="1867" b="1" dirty="0">
                <a:solidFill>
                  <a:schemeClr val="bg1"/>
                </a:solidFill>
                <a:cs typeface="Arial" charset="0"/>
              </a:rPr>
              <a:t>…Ergonomic, Hygienic requirements</a:t>
            </a:r>
            <a:endParaRPr lang="en-US" sz="1867" b="1" dirty="0">
              <a:cs typeface="Arial" charset="0"/>
            </a:endParaRPr>
          </a:p>
        </p:txBody>
      </p:sp>
      <p:sp>
        <p:nvSpPr>
          <p:cNvPr id="13" name="Text Box 6">
            <a:extLst>
              <a:ext uri="{FF2B5EF4-FFF2-40B4-BE49-F238E27FC236}">
                <a16:creationId xmlns:a16="http://schemas.microsoft.com/office/drawing/2014/main" id="{2053D5A0-FCCD-4942-837C-9CD2FF8F6EA0}"/>
              </a:ext>
            </a:extLst>
          </p:cNvPr>
          <p:cNvSpPr txBox="1">
            <a:spLocks noChangeArrowheads="1"/>
          </p:cNvSpPr>
          <p:nvPr/>
        </p:nvSpPr>
        <p:spPr bwMode="auto">
          <a:xfrm>
            <a:off x="3163153" y="3628979"/>
            <a:ext cx="5265615" cy="451170"/>
          </a:xfrm>
          <a:prstGeom prst="rect">
            <a:avLst/>
          </a:prstGeom>
          <a:noFill/>
          <a:ln w="12700">
            <a:noFill/>
            <a:miter lim="800000"/>
            <a:headEnd type="none" w="sm" len="sm"/>
            <a:tailEnd type="none" w="sm" len="sm"/>
          </a:ln>
          <a:effectLst/>
        </p:spPr>
        <p:txBody>
          <a:bodyPr lIns="121745" tIns="60875" rIns="121745" bIns="60875">
            <a:spAutoFit/>
          </a:bodyPr>
          <a:lstStyle/>
          <a:p>
            <a:pPr algn="ctr" defTabSz="1217054" eaLnBrk="0" hangingPunct="0">
              <a:spcBef>
                <a:spcPct val="50000"/>
              </a:spcBef>
            </a:pPr>
            <a:r>
              <a:rPr lang="en-US" sz="2133" b="1" dirty="0">
                <a:solidFill>
                  <a:srgbClr val="28049C"/>
                </a:solidFill>
                <a:cs typeface="Arial" charset="0"/>
              </a:rPr>
              <a:t>Safety Requirements plus…</a:t>
            </a:r>
          </a:p>
        </p:txBody>
      </p:sp>
    </p:spTree>
    <p:extLst>
      <p:ext uri="{BB962C8B-B14F-4D97-AF65-F5344CB8AC3E}">
        <p14:creationId xmlns:p14="http://schemas.microsoft.com/office/powerpoint/2010/main" val="187587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400" y="276437"/>
            <a:ext cx="6134250" cy="1325563"/>
          </a:xfrm>
        </p:spPr>
        <p:txBody>
          <a:bodyPr vert="horz" lIns="121920" tIns="60960" rIns="121920" bIns="60960" rtlCol="0" anchor="ctr" anchorCtr="0">
            <a:normAutofit/>
            <a:scene3d>
              <a:camera prst="orthographicFront"/>
              <a:lightRig rig="glow" dir="t">
                <a:rot lat="0" lon="0" rev="5400000"/>
              </a:lightRig>
            </a:scene3d>
            <a:sp3d>
              <a:contourClr>
                <a:schemeClr val="tx1">
                  <a:lumMod val="95000"/>
                  <a:lumOff val="5000"/>
                </a:schemeClr>
              </a:contourClr>
            </a:sp3d>
          </a:bodyPr>
          <a:lstStyle/>
          <a:p>
            <a:r>
              <a:rPr lang="en-US" dirty="0"/>
              <a:t>Tailor Made for the Customer</a:t>
            </a:r>
          </a:p>
        </p:txBody>
      </p:sp>
      <p:sp>
        <p:nvSpPr>
          <p:cNvPr id="4" name="Slide Number Placeholder 3"/>
          <p:cNvSpPr>
            <a:spLocks noGrp="1"/>
          </p:cNvSpPr>
          <p:nvPr>
            <p:ph type="sldNum" sz="quarter" idx="4"/>
          </p:nvPr>
        </p:nvSpPr>
        <p:spPr>
          <a:xfrm>
            <a:off x="590400" y="6356351"/>
            <a:ext cx="1056117" cy="365125"/>
          </a:xfrm>
        </p:spPr>
        <p:txBody>
          <a:bodyPr vert="horz" lIns="121920" tIns="60960" rIns="121920" bIns="60960" rtlCol="0" anchor="ctr">
            <a:normAutofit/>
          </a:bodyPr>
          <a:lstStyle/>
          <a:p>
            <a:pPr>
              <a:lnSpc>
                <a:spcPct val="90000"/>
              </a:lnSpc>
              <a:spcAft>
                <a:spcPts val="800"/>
              </a:spcAft>
            </a:pPr>
            <a:fld id="{C2B32AA8-9B4E-4D53-AE6E-350E87BFFB19}" type="slidenum">
              <a:rPr lang="fr-CH" smtClean="0"/>
              <a:pPr>
                <a:lnSpc>
                  <a:spcPct val="90000"/>
                </a:lnSpc>
                <a:spcAft>
                  <a:spcPts val="800"/>
                </a:spcAft>
              </a:pPr>
              <a:t>11</a:t>
            </a:fld>
            <a:endParaRPr lang="fr-CH"/>
          </a:p>
        </p:txBody>
      </p:sp>
      <p:graphicFrame>
        <p:nvGraphicFramePr>
          <p:cNvPr id="8" name="Text Box 2">
            <a:extLst>
              <a:ext uri="{FF2B5EF4-FFF2-40B4-BE49-F238E27FC236}">
                <a16:creationId xmlns:a16="http://schemas.microsoft.com/office/drawing/2014/main" id="{AD3E07DE-203B-4F4F-A9F8-FA5D5857CEDB}"/>
              </a:ext>
            </a:extLst>
          </p:cNvPr>
          <p:cNvGraphicFramePr/>
          <p:nvPr/>
        </p:nvGraphicFramePr>
        <p:xfrm>
          <a:off x="590400" y="1602000"/>
          <a:ext cx="9442037" cy="44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22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12</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2571749" y="547705"/>
            <a:ext cx="11040533"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CB Scheme</a:t>
            </a:r>
            <a:endParaRPr lang="en-US" sz="4267" b="1" dirty="0">
              <a:ln w="1905"/>
              <a:effectLst>
                <a:innerShdw blurRad="69850" dist="43180" dir="5400000">
                  <a:srgbClr val="000000">
                    <a:alpha val="65000"/>
                  </a:srgbClr>
                </a:innerShdw>
              </a:effectLst>
            </a:endParaRPr>
          </a:p>
        </p:txBody>
      </p:sp>
      <p:pic>
        <p:nvPicPr>
          <p:cNvPr id="2" name="Picture 1">
            <a:extLst>
              <a:ext uri="{FF2B5EF4-FFF2-40B4-BE49-F238E27FC236}">
                <a16:creationId xmlns:a16="http://schemas.microsoft.com/office/drawing/2014/main" id="{65596AF9-8775-44CF-86C6-416470EC2708}"/>
              </a:ext>
            </a:extLst>
          </p:cNvPr>
          <p:cNvPicPr>
            <a:picLocks noChangeAspect="1"/>
          </p:cNvPicPr>
          <p:nvPr/>
        </p:nvPicPr>
        <p:blipFill>
          <a:blip r:embed="rId2"/>
          <a:stretch>
            <a:fillRect/>
          </a:stretch>
        </p:blipFill>
        <p:spPr>
          <a:xfrm>
            <a:off x="4031771" y="1231034"/>
            <a:ext cx="4128459" cy="5500937"/>
          </a:xfrm>
          <a:prstGeom prst="rect">
            <a:avLst/>
          </a:prstGeom>
        </p:spPr>
      </p:pic>
    </p:spTree>
    <p:extLst>
      <p:ext uri="{BB962C8B-B14F-4D97-AF65-F5344CB8AC3E}">
        <p14:creationId xmlns:p14="http://schemas.microsoft.com/office/powerpoint/2010/main" val="200862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13</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519112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CB Scheme</a:t>
            </a:r>
            <a:endParaRPr lang="en-US" sz="4267" b="1" dirty="0">
              <a:ln w="1905"/>
              <a:effectLst>
                <a:innerShdw blurRad="69850" dist="43180" dir="5400000">
                  <a:srgbClr val="000000">
                    <a:alpha val="65000"/>
                  </a:srgbClr>
                </a:innerShdw>
              </a:effectLst>
            </a:endParaRPr>
          </a:p>
        </p:txBody>
      </p:sp>
      <p:sp>
        <p:nvSpPr>
          <p:cNvPr id="5" name="Rectangle 3">
            <a:extLst>
              <a:ext uri="{FF2B5EF4-FFF2-40B4-BE49-F238E27FC236}">
                <a16:creationId xmlns:a16="http://schemas.microsoft.com/office/drawing/2014/main" id="{322B680D-2AE3-44D7-952A-7DEE3377C09E}"/>
              </a:ext>
            </a:extLst>
          </p:cNvPr>
          <p:cNvSpPr>
            <a:spLocks noChangeArrowheads="1"/>
          </p:cNvSpPr>
          <p:nvPr/>
        </p:nvSpPr>
        <p:spPr bwMode="auto">
          <a:xfrm>
            <a:off x="753786" y="1508787"/>
            <a:ext cx="10684429" cy="4889221"/>
          </a:xfrm>
          <a:prstGeom prst="rect">
            <a:avLst/>
          </a:prstGeom>
          <a:noFill/>
          <a:ln w="9525">
            <a:noFill/>
            <a:miter lim="800000"/>
            <a:headEnd/>
            <a:tailEnd/>
          </a:ln>
          <a:effectLst/>
        </p:spPr>
        <p:txBody>
          <a:bodyPr lIns="127620" tIns="63813" rIns="127620" bIns="63813"/>
          <a:lstStyle/>
          <a:p>
            <a:pPr marL="0" lvl="1">
              <a:spcBef>
                <a:spcPct val="20000"/>
              </a:spcBef>
            </a:pPr>
            <a:r>
              <a:rPr lang="en-US" sz="3200" dirty="0"/>
              <a:t>The</a:t>
            </a:r>
            <a:r>
              <a:rPr lang="en-US" sz="3200" b="1" dirty="0"/>
              <a:t> </a:t>
            </a:r>
            <a:r>
              <a:rPr lang="en-US" sz="3200" b="1" dirty="0">
                <a:solidFill>
                  <a:srgbClr val="FF0000"/>
                </a:solidFill>
              </a:rPr>
              <a:t>IEC System of Conformity Assessment Schemes for Electrotechnical Equipment and Components (IECEE) </a:t>
            </a:r>
            <a:r>
              <a:rPr lang="en-US" sz="3200" dirty="0"/>
              <a:t>operates a scheme with the aim of facilitating international trade by promoting and simplifying certification and approval at national level through mutual recognition of test results. </a:t>
            </a:r>
          </a:p>
          <a:p>
            <a:pPr marL="0" lvl="1">
              <a:spcBef>
                <a:spcPct val="20000"/>
              </a:spcBef>
            </a:pPr>
            <a:r>
              <a:rPr lang="en-US" sz="3200" dirty="0"/>
              <a:t>CB Test Certificates … are used as the means for mutual recognition of test results. </a:t>
            </a:r>
          </a:p>
          <a:p>
            <a:pPr marL="0" lvl="1">
              <a:spcBef>
                <a:spcPct val="20000"/>
              </a:spcBef>
            </a:pPr>
            <a:r>
              <a:rPr lang="en-US" sz="3200" b="1" dirty="0">
                <a:solidFill>
                  <a:schemeClr val="accent2"/>
                </a:solidFill>
              </a:rPr>
              <a:t> </a:t>
            </a:r>
          </a:p>
        </p:txBody>
      </p:sp>
    </p:spTree>
    <p:extLst>
      <p:ext uri="{BB962C8B-B14F-4D97-AF65-F5344CB8AC3E}">
        <p14:creationId xmlns:p14="http://schemas.microsoft.com/office/powerpoint/2010/main" val="401817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14</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513397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CB Scheme</a:t>
            </a:r>
            <a:endParaRPr lang="en-US" sz="4267" b="1" dirty="0">
              <a:ln w="1905"/>
              <a:effectLst>
                <a:innerShdw blurRad="69850" dist="43180" dir="5400000">
                  <a:srgbClr val="000000">
                    <a:alpha val="65000"/>
                  </a:srgbClr>
                </a:innerShdw>
              </a:effectLst>
            </a:endParaRPr>
          </a:p>
        </p:txBody>
      </p:sp>
      <p:sp>
        <p:nvSpPr>
          <p:cNvPr id="2" name="Rectangle 1">
            <a:extLst>
              <a:ext uri="{FF2B5EF4-FFF2-40B4-BE49-F238E27FC236}">
                <a16:creationId xmlns:a16="http://schemas.microsoft.com/office/drawing/2014/main" id="{1008EFF8-4447-44D2-AAC9-EC0A0A7D6C0B}"/>
              </a:ext>
            </a:extLst>
          </p:cNvPr>
          <p:cNvSpPr/>
          <p:nvPr/>
        </p:nvSpPr>
        <p:spPr>
          <a:xfrm>
            <a:off x="590400" y="1569719"/>
            <a:ext cx="11362251" cy="3883755"/>
          </a:xfrm>
          <a:prstGeom prst="rect">
            <a:avLst/>
          </a:prstGeom>
        </p:spPr>
        <p:txBody>
          <a:bodyPr wrap="square">
            <a:spAutoFit/>
          </a:bodyPr>
          <a:lstStyle/>
          <a:p>
            <a:pPr marL="0" lvl="1" defTabSz="1219170" fontAlgn="base">
              <a:spcBef>
                <a:spcPct val="20000"/>
              </a:spcBef>
              <a:spcAft>
                <a:spcPct val="0"/>
              </a:spcAft>
              <a:defRPr/>
            </a:pPr>
            <a:r>
              <a:rPr lang="en-US" sz="3733" b="1" kern="0" dirty="0">
                <a:solidFill>
                  <a:prstClr val="black"/>
                </a:solidFill>
                <a:latin typeface="Arial" pitchFamily="34" charset="0"/>
                <a:cs typeface="Arial" pitchFamily="34" charset="0"/>
              </a:rPr>
              <a:t>The Scheme is called </a:t>
            </a:r>
          </a:p>
          <a:p>
            <a:pPr marL="0" lvl="1" algn="ctr" defTabSz="1219170" fontAlgn="base">
              <a:spcBef>
                <a:spcPct val="20000"/>
              </a:spcBef>
              <a:spcAft>
                <a:spcPct val="0"/>
              </a:spcAft>
              <a:defRPr/>
            </a:pPr>
            <a:r>
              <a:rPr lang="en-US" sz="3733" b="1" kern="0" dirty="0">
                <a:solidFill>
                  <a:srgbClr val="FF0000"/>
                </a:solidFill>
                <a:latin typeface="Arial" pitchFamily="34" charset="0"/>
                <a:cs typeface="Arial" pitchFamily="34" charset="0"/>
              </a:rPr>
              <a:t>“IECEE CB Scheme for Mutual Recognition of Test Certificates for Electrotechnical Equipment and Components”</a:t>
            </a:r>
          </a:p>
          <a:p>
            <a:pPr marL="0" lvl="1" defTabSz="1219170" fontAlgn="base">
              <a:spcBef>
                <a:spcPct val="20000"/>
              </a:spcBef>
              <a:spcAft>
                <a:spcPct val="0"/>
              </a:spcAft>
              <a:defRPr/>
            </a:pPr>
            <a:r>
              <a:rPr lang="en-US" sz="3733" b="1" kern="0" dirty="0">
                <a:solidFill>
                  <a:prstClr val="black"/>
                </a:solidFill>
                <a:latin typeface="Arial" pitchFamily="34" charset="0"/>
                <a:cs typeface="Arial" pitchFamily="34" charset="0"/>
              </a:rPr>
              <a:t>hereinafter referred to as the </a:t>
            </a:r>
          </a:p>
          <a:p>
            <a:pPr marL="0" lvl="1" algn="ctr" defTabSz="1219170" fontAlgn="base">
              <a:spcBef>
                <a:spcPct val="20000"/>
              </a:spcBef>
              <a:spcAft>
                <a:spcPct val="0"/>
              </a:spcAft>
              <a:defRPr/>
            </a:pPr>
            <a:r>
              <a:rPr lang="en-US" sz="3733" b="1" kern="0" dirty="0">
                <a:solidFill>
                  <a:srgbClr val="FF0000"/>
                </a:solidFill>
                <a:latin typeface="Arial" pitchFamily="34" charset="0"/>
                <a:cs typeface="Arial" pitchFamily="34" charset="0"/>
              </a:rPr>
              <a:t>“CB Scheme”</a:t>
            </a:r>
            <a:endParaRPr lang="en-GB" sz="3733" kern="0" dirty="0">
              <a:solidFill>
                <a:sysClr val="windowText" lastClr="000000"/>
              </a:solidFill>
            </a:endParaRPr>
          </a:p>
        </p:txBody>
      </p:sp>
    </p:spTree>
    <p:extLst>
      <p:ext uri="{BB962C8B-B14F-4D97-AF65-F5344CB8AC3E}">
        <p14:creationId xmlns:p14="http://schemas.microsoft.com/office/powerpoint/2010/main" val="143394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15</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3"/>
            <a:ext cx="11040533"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Conformity Assessment Schemes</a:t>
            </a:r>
            <a:endParaRPr lang="en-US" sz="4267" b="1" dirty="0">
              <a:ln w="1905"/>
              <a:effectLst>
                <a:innerShdw blurRad="69850" dist="43180" dir="5400000">
                  <a:srgbClr val="000000">
                    <a:alpha val="65000"/>
                  </a:srgbClr>
                </a:innerShdw>
              </a:effectLst>
            </a:endParaRPr>
          </a:p>
        </p:txBody>
      </p:sp>
      <p:sp>
        <p:nvSpPr>
          <p:cNvPr id="2" name="Rectangle 1">
            <a:extLst>
              <a:ext uri="{FF2B5EF4-FFF2-40B4-BE49-F238E27FC236}">
                <a16:creationId xmlns:a16="http://schemas.microsoft.com/office/drawing/2014/main" id="{1008EFF8-4447-44D2-AAC9-EC0A0A7D6C0B}"/>
              </a:ext>
            </a:extLst>
          </p:cNvPr>
          <p:cNvSpPr/>
          <p:nvPr/>
        </p:nvSpPr>
        <p:spPr>
          <a:xfrm>
            <a:off x="613280" y="1766696"/>
            <a:ext cx="11362251" cy="4032451"/>
          </a:xfrm>
          <a:prstGeom prst="rect">
            <a:avLst/>
          </a:prstGeom>
        </p:spPr>
        <p:txBody>
          <a:bodyPr wrap="square">
            <a:spAutoFit/>
          </a:bodyPr>
          <a:lstStyle/>
          <a:p>
            <a:pPr marL="457189" lvl="1" indent="-457189" fontAlgn="base">
              <a:spcBef>
                <a:spcPct val="20000"/>
              </a:spcBef>
              <a:spcAft>
                <a:spcPct val="0"/>
              </a:spcAft>
              <a:buFont typeface="Arial" panose="020B0604020202020204" pitchFamily="34" charset="0"/>
              <a:buChar char="•"/>
            </a:pPr>
            <a:r>
              <a:rPr lang="en-GB" sz="2667" dirty="0"/>
              <a:t>The IECEE Schemes are based on the principle of mutual recognition (reciprocal acceptance) by its worldwide members of test results for obtaining certification or </a:t>
            </a:r>
            <a:r>
              <a:rPr lang="en-GB" sz="2667" i="1" dirty="0"/>
              <a:t>approval </a:t>
            </a:r>
            <a:r>
              <a:rPr lang="en-GB" sz="2667" dirty="0"/>
              <a:t>at national level.</a:t>
            </a:r>
          </a:p>
          <a:p>
            <a:pPr marL="0" lvl="1" fontAlgn="base">
              <a:spcBef>
                <a:spcPct val="20000"/>
              </a:spcBef>
              <a:spcAft>
                <a:spcPct val="0"/>
              </a:spcAft>
            </a:pPr>
            <a:endParaRPr lang="en-GB" sz="2667" dirty="0"/>
          </a:p>
          <a:p>
            <a:pPr marL="380990" lvl="1" indent="-380990" fontAlgn="base">
              <a:spcBef>
                <a:spcPct val="20000"/>
              </a:spcBef>
              <a:spcAft>
                <a:spcPct val="0"/>
              </a:spcAft>
              <a:buFont typeface="Arial" panose="020B0604020202020204" pitchFamily="34" charset="0"/>
              <a:buChar char="•"/>
            </a:pPr>
            <a:r>
              <a:rPr lang="en-GB" sz="2667" dirty="0"/>
              <a:t>The IECEE Schemes in the last decade have naturally evolved and become « </a:t>
            </a:r>
            <a:r>
              <a:rPr lang="en-GB" sz="2667" i="1" dirty="0"/>
              <a:t>de facto »</a:t>
            </a:r>
            <a:r>
              <a:rPr lang="en-GB" sz="2667" dirty="0"/>
              <a:t> the most accepted proof of compliance by many countries’ authorities and regulators as the passport to enter their markets without further testing.</a:t>
            </a:r>
          </a:p>
          <a:p>
            <a:pPr marL="0" lvl="1" defTabSz="1219170" fontAlgn="base">
              <a:spcBef>
                <a:spcPct val="20000"/>
              </a:spcBef>
              <a:spcAft>
                <a:spcPct val="0"/>
              </a:spcAft>
              <a:defRPr/>
            </a:pPr>
            <a:endParaRPr lang="en-GB" sz="2667" kern="0" dirty="0">
              <a:solidFill>
                <a:sysClr val="windowText" lastClr="000000"/>
              </a:solidFill>
            </a:endParaRPr>
          </a:p>
        </p:txBody>
      </p:sp>
    </p:spTree>
    <p:extLst>
      <p:ext uri="{BB962C8B-B14F-4D97-AF65-F5344CB8AC3E}">
        <p14:creationId xmlns:p14="http://schemas.microsoft.com/office/powerpoint/2010/main" val="258275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16</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11040533" cy="683329"/>
          </a:xfrm>
          <a:prstGeom prst="rect">
            <a:avLst/>
          </a:prstGeom>
          <a:noFill/>
        </p:spPr>
        <p:txBody>
          <a:bodyPr wrap="square" rtlCol="0">
            <a:spAutoFit/>
          </a:bodyPr>
          <a:lstStyle/>
          <a:p>
            <a:r>
              <a:rPr lang="en-US" sz="4267" dirty="0">
                <a:ln w="1905"/>
                <a:effectLst>
                  <a:innerShdw blurRad="69850" dist="43180" dir="5400000">
                    <a:srgbClr val="000000">
                      <a:alpha val="65000"/>
                    </a:srgbClr>
                  </a:innerShdw>
                </a:effectLst>
              </a:rPr>
              <a:t>Aim (1)</a:t>
            </a:r>
            <a:endParaRPr lang="en-US" sz="4267" b="1" dirty="0">
              <a:ln w="1905"/>
              <a:effectLst>
                <a:innerShdw blurRad="69850" dist="43180" dir="5400000">
                  <a:srgbClr val="000000">
                    <a:alpha val="65000"/>
                  </a:srgbClr>
                </a:innerShdw>
              </a:effectLst>
            </a:endParaRPr>
          </a:p>
        </p:txBody>
      </p:sp>
      <p:sp>
        <p:nvSpPr>
          <p:cNvPr id="2" name="Rectangle 1">
            <a:extLst>
              <a:ext uri="{FF2B5EF4-FFF2-40B4-BE49-F238E27FC236}">
                <a16:creationId xmlns:a16="http://schemas.microsoft.com/office/drawing/2014/main" id="{20EBB9B9-9D5D-45B6-9311-90DFD19019FA}"/>
              </a:ext>
            </a:extLst>
          </p:cNvPr>
          <p:cNvSpPr/>
          <p:nvPr/>
        </p:nvSpPr>
        <p:spPr>
          <a:xfrm>
            <a:off x="1007435" y="1495853"/>
            <a:ext cx="9384704" cy="4573111"/>
          </a:xfrm>
          <a:prstGeom prst="rect">
            <a:avLst/>
          </a:prstGeom>
        </p:spPr>
        <p:txBody>
          <a:bodyPr wrap="square">
            <a:spAutoFit/>
          </a:bodyPr>
          <a:lstStyle/>
          <a:p>
            <a:pPr marL="0" lvl="1">
              <a:spcBef>
                <a:spcPct val="20000"/>
              </a:spcBef>
            </a:pPr>
            <a:r>
              <a:rPr lang="en-GB" sz="3733" dirty="0"/>
              <a:t>The aim of the CB Scheme is </a:t>
            </a:r>
          </a:p>
          <a:p>
            <a:pPr lvl="1" indent="-609585">
              <a:spcBef>
                <a:spcPct val="20000"/>
              </a:spcBef>
              <a:buFont typeface="Arial" panose="020B0604020202020204" pitchFamily="34" charset="0"/>
              <a:buChar char="•"/>
            </a:pPr>
            <a:r>
              <a:rPr lang="en-GB" sz="3733" dirty="0"/>
              <a:t>to provide manufacturers </a:t>
            </a:r>
          </a:p>
          <a:p>
            <a:pPr lvl="1" indent="-609585">
              <a:spcBef>
                <a:spcPct val="20000"/>
              </a:spcBef>
              <a:buFont typeface="Arial" panose="020B0604020202020204" pitchFamily="34" charset="0"/>
              <a:buChar char="•"/>
            </a:pPr>
            <a:r>
              <a:rPr lang="en-GB" sz="3733" dirty="0"/>
              <a:t>seeking worldwide third party certification marks, </a:t>
            </a:r>
          </a:p>
          <a:p>
            <a:pPr lvl="1" indent="-609585">
              <a:spcBef>
                <a:spcPct val="20000"/>
              </a:spcBef>
              <a:buFont typeface="Arial" panose="020B0604020202020204" pitchFamily="34" charset="0"/>
              <a:buChar char="•"/>
            </a:pPr>
            <a:r>
              <a:rPr lang="en-GB" sz="3733" dirty="0"/>
              <a:t>the most economic and cost effective procedures </a:t>
            </a:r>
          </a:p>
          <a:p>
            <a:pPr lvl="1" indent="-609585">
              <a:spcBef>
                <a:spcPct val="20000"/>
              </a:spcBef>
              <a:buFont typeface="Arial" panose="020B0604020202020204" pitchFamily="34" charset="0"/>
              <a:buChar char="•"/>
            </a:pPr>
            <a:r>
              <a:rPr lang="en-GB" sz="3733" dirty="0"/>
              <a:t>within the best certification time frame.</a:t>
            </a:r>
            <a:endParaRPr lang="en-US" sz="3733" dirty="0"/>
          </a:p>
        </p:txBody>
      </p:sp>
    </p:spTree>
    <p:extLst>
      <p:ext uri="{BB962C8B-B14F-4D97-AF65-F5344CB8AC3E}">
        <p14:creationId xmlns:p14="http://schemas.microsoft.com/office/powerpoint/2010/main" val="22905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17</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11040533" cy="683329"/>
          </a:xfrm>
          <a:prstGeom prst="rect">
            <a:avLst/>
          </a:prstGeom>
          <a:noFill/>
        </p:spPr>
        <p:txBody>
          <a:bodyPr wrap="square" rtlCol="0">
            <a:spAutoFit/>
          </a:bodyPr>
          <a:lstStyle/>
          <a:p>
            <a:r>
              <a:rPr lang="en-US" sz="4267" dirty="0">
                <a:ln w="1905"/>
                <a:effectLst>
                  <a:innerShdw blurRad="69850" dist="43180" dir="5400000">
                    <a:srgbClr val="000000">
                      <a:alpha val="65000"/>
                    </a:srgbClr>
                  </a:innerShdw>
                </a:effectLst>
              </a:rPr>
              <a:t>Aim (2)</a:t>
            </a:r>
            <a:endParaRPr lang="en-US" sz="4267" b="1" dirty="0">
              <a:ln w="1905"/>
              <a:effectLst>
                <a:innerShdw blurRad="69850" dist="43180" dir="5400000">
                  <a:srgbClr val="000000">
                    <a:alpha val="65000"/>
                  </a:srgbClr>
                </a:innerShdw>
              </a:effectLst>
            </a:endParaRPr>
          </a:p>
        </p:txBody>
      </p:sp>
      <p:sp>
        <p:nvSpPr>
          <p:cNvPr id="7" name="Rectangle 3">
            <a:extLst>
              <a:ext uri="{FF2B5EF4-FFF2-40B4-BE49-F238E27FC236}">
                <a16:creationId xmlns:a16="http://schemas.microsoft.com/office/drawing/2014/main" id="{14C3972C-C110-4093-A2CE-29E59254F665}"/>
              </a:ext>
            </a:extLst>
          </p:cNvPr>
          <p:cNvSpPr>
            <a:spLocks noChangeArrowheads="1"/>
          </p:cNvSpPr>
          <p:nvPr/>
        </p:nvSpPr>
        <p:spPr bwMode="auto">
          <a:xfrm>
            <a:off x="685868" y="1239692"/>
            <a:ext cx="10945216" cy="6624736"/>
          </a:xfrm>
          <a:prstGeom prst="rect">
            <a:avLst/>
          </a:prstGeom>
          <a:noFill/>
          <a:ln w="9525">
            <a:noFill/>
            <a:miter lim="800000"/>
            <a:headEnd/>
            <a:tailEnd/>
          </a:ln>
          <a:effectLst/>
        </p:spPr>
        <p:txBody>
          <a:bodyPr lIns="127620" tIns="63813" rIns="127620" bIns="63813"/>
          <a:lstStyle/>
          <a:p>
            <a:pPr marL="0" lvl="1">
              <a:spcBef>
                <a:spcPct val="20000"/>
              </a:spcBef>
            </a:pPr>
            <a:r>
              <a:rPr lang="en-US" sz="3467" dirty="0"/>
              <a:t>The CB Scheme is based on the use of </a:t>
            </a:r>
            <a:r>
              <a:rPr lang="en-US" sz="3467" dirty="0">
                <a:solidFill>
                  <a:srgbClr val="FF0000"/>
                </a:solidFill>
              </a:rPr>
              <a:t>CB Test Certificates </a:t>
            </a:r>
            <a:r>
              <a:rPr lang="en-US" sz="3467" dirty="0"/>
              <a:t>which provide evidence that representative specimens of the product have successfully passed tests to show compliance with the requirements of the relevant IEC International Standard. </a:t>
            </a:r>
          </a:p>
          <a:p>
            <a:pPr marL="0" lvl="1">
              <a:spcBef>
                <a:spcPct val="20000"/>
              </a:spcBef>
            </a:pPr>
            <a:r>
              <a:rPr lang="en-US" sz="3467" dirty="0"/>
              <a:t>A </a:t>
            </a:r>
            <a:r>
              <a:rPr lang="en-US" sz="3467" dirty="0">
                <a:solidFill>
                  <a:srgbClr val="FF0000"/>
                </a:solidFill>
              </a:rPr>
              <a:t>supplementary report </a:t>
            </a:r>
            <a:r>
              <a:rPr lang="en-US" sz="3467" dirty="0"/>
              <a:t>providing evidence of compliance with declared national differences in order to obtain national certification or approval may also be attached to the CB Test Report.</a:t>
            </a:r>
          </a:p>
        </p:txBody>
      </p:sp>
    </p:spTree>
    <p:extLst>
      <p:ext uri="{BB962C8B-B14F-4D97-AF65-F5344CB8AC3E}">
        <p14:creationId xmlns:p14="http://schemas.microsoft.com/office/powerpoint/2010/main" val="422314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18</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581024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 Highlights</a:t>
            </a:r>
            <a:endParaRPr lang="en-US" sz="4267" b="1" dirty="0">
              <a:ln w="1905"/>
              <a:effectLst>
                <a:innerShdw blurRad="69850" dist="43180" dir="5400000">
                  <a:srgbClr val="000000">
                    <a:alpha val="65000"/>
                  </a:srgbClr>
                </a:innerShdw>
              </a:effectLst>
            </a:endParaRPr>
          </a:p>
        </p:txBody>
      </p:sp>
      <p:sp>
        <p:nvSpPr>
          <p:cNvPr id="5" name="Rectangle 3">
            <a:extLst>
              <a:ext uri="{FF2B5EF4-FFF2-40B4-BE49-F238E27FC236}">
                <a16:creationId xmlns:a16="http://schemas.microsoft.com/office/drawing/2014/main" id="{FAD185D5-25E1-444D-B8C5-CF94ABF4E4B8}"/>
              </a:ext>
            </a:extLst>
          </p:cNvPr>
          <p:cNvSpPr txBox="1">
            <a:spLocks noChangeArrowheads="1"/>
          </p:cNvSpPr>
          <p:nvPr/>
        </p:nvSpPr>
        <p:spPr>
          <a:xfrm>
            <a:off x="658284" y="1508787"/>
            <a:ext cx="10972800" cy="6240693"/>
          </a:xfrm>
          <a:prstGeom prst="rect">
            <a:avLst/>
          </a:prstGeom>
        </p:spPr>
        <p:txBody>
          <a:bodyPr>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9801" indent="-649801" defTabSz="1733507"/>
            <a:r>
              <a:rPr lang="en-US" sz="2667" b="0" dirty="0">
                <a:solidFill>
                  <a:schemeClr val="tx1"/>
                </a:solidFill>
              </a:rPr>
              <a:t>Reciprocal recognition of test results among all participating Certification Bodies, to simplify granting of certification or approval at national levels.</a:t>
            </a:r>
          </a:p>
          <a:p>
            <a:pPr marL="649801" indent="-649801" defTabSz="1733507"/>
            <a:r>
              <a:rPr lang="en-US" sz="2667" b="0" dirty="0">
                <a:solidFill>
                  <a:schemeClr val="tx1"/>
                </a:solidFill>
              </a:rPr>
              <a:t>CB Test Certificates and associated Test Reports facilitates obtaining secondary certifications.</a:t>
            </a:r>
          </a:p>
          <a:p>
            <a:pPr marL="649801" indent="-649801" defTabSz="1733507"/>
            <a:r>
              <a:rPr lang="en-US" sz="2667" b="0" dirty="0">
                <a:solidFill>
                  <a:schemeClr val="tx1"/>
                </a:solidFill>
              </a:rPr>
              <a:t>The CB Scheme is the only internationally recognized scheme for the safety of electrical equipment used in homes, offices, workshops and similar locations.</a:t>
            </a:r>
          </a:p>
          <a:p>
            <a:pPr marL="649801" indent="-649801" defTabSz="1733507"/>
            <a:r>
              <a:rPr lang="en-US" sz="2667" b="0" dirty="0">
                <a:solidFill>
                  <a:schemeClr val="tx1"/>
                </a:solidFill>
              </a:rPr>
              <a:t>Products are tested to IEC International Standards with provision for supplementary testing for national differences.</a:t>
            </a:r>
            <a:endParaRPr lang="en-AU" sz="2667" b="0" dirty="0">
              <a:solidFill>
                <a:schemeClr val="tx1"/>
              </a:solidFill>
            </a:endParaRPr>
          </a:p>
        </p:txBody>
      </p:sp>
    </p:spTree>
    <p:extLst>
      <p:ext uri="{BB962C8B-B14F-4D97-AF65-F5344CB8AC3E}">
        <p14:creationId xmlns:p14="http://schemas.microsoft.com/office/powerpoint/2010/main" val="291934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19</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615314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 Advantages</a:t>
            </a:r>
            <a:endParaRPr lang="en-US" sz="4267" b="1" dirty="0">
              <a:ln w="1905"/>
              <a:effectLst>
                <a:innerShdw blurRad="69850" dist="43180" dir="5400000">
                  <a:srgbClr val="000000">
                    <a:alpha val="65000"/>
                  </a:srgbClr>
                </a:innerShdw>
              </a:effectLst>
            </a:endParaRPr>
          </a:p>
        </p:txBody>
      </p:sp>
      <p:sp>
        <p:nvSpPr>
          <p:cNvPr id="5" name="Rectangle 3">
            <a:extLst>
              <a:ext uri="{FF2B5EF4-FFF2-40B4-BE49-F238E27FC236}">
                <a16:creationId xmlns:a16="http://schemas.microsoft.com/office/drawing/2014/main" id="{B1BC7E78-F85D-43C4-BEE6-BC4E5324C528}"/>
              </a:ext>
            </a:extLst>
          </p:cNvPr>
          <p:cNvSpPr txBox="1">
            <a:spLocks noChangeArrowheads="1"/>
          </p:cNvSpPr>
          <p:nvPr/>
        </p:nvSpPr>
        <p:spPr>
          <a:xfrm>
            <a:off x="922216" y="1287374"/>
            <a:ext cx="10347569" cy="6834340"/>
          </a:xfrm>
          <a:prstGeom prst="rect">
            <a:avLst/>
          </a:prstGeom>
        </p:spPr>
        <p:txBody>
          <a:bodyPr>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0" dirty="0">
                <a:solidFill>
                  <a:schemeClr val="tx1"/>
                </a:solidFill>
              </a:rPr>
              <a:t>More rapid testing and certification</a:t>
            </a:r>
          </a:p>
          <a:p>
            <a:r>
              <a:rPr lang="en-US" sz="3200" b="0" dirty="0">
                <a:solidFill>
                  <a:schemeClr val="tx1"/>
                </a:solidFill>
              </a:rPr>
              <a:t>More universal product recognition</a:t>
            </a:r>
          </a:p>
          <a:p>
            <a:r>
              <a:rPr lang="en-US" sz="3200" b="0" dirty="0">
                <a:solidFill>
                  <a:schemeClr val="tx1"/>
                </a:solidFill>
              </a:rPr>
              <a:t>Acceleration of product acceptance</a:t>
            </a:r>
          </a:p>
          <a:p>
            <a:r>
              <a:rPr lang="en-US" sz="3200" b="0" dirty="0">
                <a:solidFill>
                  <a:schemeClr val="tx1"/>
                </a:solidFill>
              </a:rPr>
              <a:t>Direct acceptance by the authorities in many countries</a:t>
            </a:r>
          </a:p>
          <a:p>
            <a:r>
              <a:rPr lang="en-US" sz="3200" b="0" dirty="0">
                <a:solidFill>
                  <a:schemeClr val="tx1"/>
                </a:solidFill>
              </a:rPr>
              <a:t>Direct acceptance by the retailers and buyers</a:t>
            </a:r>
          </a:p>
          <a:p>
            <a:r>
              <a:rPr lang="en-US" sz="3200" b="0" dirty="0">
                <a:solidFill>
                  <a:schemeClr val="tx1"/>
                </a:solidFill>
              </a:rPr>
              <a:t>Expanded markets</a:t>
            </a:r>
          </a:p>
          <a:p>
            <a:r>
              <a:rPr lang="en-US" sz="3200" b="0" dirty="0">
                <a:solidFill>
                  <a:schemeClr val="tx1"/>
                </a:solidFill>
              </a:rPr>
              <a:t>Faster product movement from plants to markets</a:t>
            </a:r>
            <a:endParaRPr lang="en-AU" sz="3200" b="0" dirty="0">
              <a:solidFill>
                <a:schemeClr val="tx1"/>
              </a:solidFill>
            </a:endParaRPr>
          </a:p>
        </p:txBody>
      </p:sp>
    </p:spTree>
    <p:extLst>
      <p:ext uri="{BB962C8B-B14F-4D97-AF65-F5344CB8AC3E}">
        <p14:creationId xmlns:p14="http://schemas.microsoft.com/office/powerpoint/2010/main" val="390047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History of the IECEE</a:t>
            </a:r>
          </a:p>
        </p:txBody>
      </p:sp>
      <p:sp>
        <p:nvSpPr>
          <p:cNvPr id="4" name="Slide Number Placeholder 3"/>
          <p:cNvSpPr>
            <a:spLocks noGrp="1"/>
          </p:cNvSpPr>
          <p:nvPr>
            <p:ph type="sldNum" sz="quarter" idx="4"/>
          </p:nvPr>
        </p:nvSpPr>
        <p:spPr/>
        <p:txBody>
          <a:bodyPr/>
          <a:lstStyle/>
          <a:p>
            <a:fld id="{C2B32AA8-9B4E-4D53-AE6E-350E87BFFB19}" type="slidenum">
              <a:rPr lang="fr-CH" smtClean="0"/>
              <a:pPr/>
              <a:t>2</a:t>
            </a:fld>
            <a:endParaRPr lang="fr-CH" dirty="0"/>
          </a:p>
        </p:txBody>
      </p:sp>
      <p:sp>
        <p:nvSpPr>
          <p:cNvPr id="7" name="Content Placeholder 2">
            <a:extLst>
              <a:ext uri="{FF2B5EF4-FFF2-40B4-BE49-F238E27FC236}">
                <a16:creationId xmlns:a16="http://schemas.microsoft.com/office/drawing/2014/main" id="{B4E5A42E-9CC7-440C-99E1-C8E24E127CCF}"/>
              </a:ext>
            </a:extLst>
          </p:cNvPr>
          <p:cNvSpPr txBox="1">
            <a:spLocks/>
          </p:cNvSpPr>
          <p:nvPr/>
        </p:nvSpPr>
        <p:spPr>
          <a:xfrm>
            <a:off x="911424" y="1870208"/>
            <a:ext cx="9668701" cy="4237963"/>
          </a:xfrm>
          <a:prstGeom prst="rect">
            <a:avLst/>
          </a:prstGeom>
        </p:spPr>
        <p:txBody>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933" b="0" dirty="0">
                <a:solidFill>
                  <a:schemeClr val="tx1"/>
                </a:solidFill>
                <a:latin typeface="Arial" charset="0"/>
                <a:ea typeface="Osaka" pitchFamily="-92" charset="-128"/>
              </a:rPr>
              <a:t>The IECEE System, originally operated by the </a:t>
            </a:r>
            <a:r>
              <a:rPr lang="en-US" sz="2933" dirty="0">
                <a:solidFill>
                  <a:srgbClr val="C00000"/>
                </a:solidFill>
                <a:latin typeface="Arial" charset="0"/>
                <a:ea typeface="Osaka" pitchFamily="-92" charset="-128"/>
              </a:rPr>
              <a:t>CEE</a:t>
            </a:r>
            <a:r>
              <a:rPr lang="en-US" sz="2933" b="0" dirty="0">
                <a:solidFill>
                  <a:srgbClr val="005AA0"/>
                </a:solidFill>
                <a:latin typeface="Arial" charset="0"/>
                <a:ea typeface="Osaka" pitchFamily="-92" charset="-128"/>
              </a:rPr>
              <a:t> </a:t>
            </a:r>
            <a:r>
              <a:rPr lang="en-US" sz="2933" b="0" dirty="0">
                <a:solidFill>
                  <a:schemeClr val="tx1"/>
                </a:solidFill>
                <a:latin typeface="Arial" charset="0"/>
                <a:ea typeface="Osaka" pitchFamily="-92" charset="-128"/>
              </a:rPr>
              <a:t>(International (European) Commission for Conformity Certification of Electrical Equipment), was integrated into the </a:t>
            </a:r>
            <a:r>
              <a:rPr lang="en-US" sz="2933" dirty="0">
                <a:solidFill>
                  <a:srgbClr val="C00000"/>
                </a:solidFill>
                <a:latin typeface="Arial" charset="0"/>
                <a:ea typeface="Osaka" pitchFamily="-92" charset="-128"/>
              </a:rPr>
              <a:t>IEC</a:t>
            </a:r>
            <a:r>
              <a:rPr lang="en-US" sz="2933" b="0" dirty="0">
                <a:solidFill>
                  <a:srgbClr val="005AA0"/>
                </a:solidFill>
                <a:latin typeface="Arial" charset="0"/>
                <a:ea typeface="Osaka" pitchFamily="-92" charset="-128"/>
              </a:rPr>
              <a:t> </a:t>
            </a:r>
            <a:r>
              <a:rPr lang="en-US" sz="2933" b="0" dirty="0">
                <a:solidFill>
                  <a:schemeClr val="tx1"/>
                </a:solidFill>
                <a:latin typeface="Arial" charset="0"/>
                <a:ea typeface="Osaka" pitchFamily="-92" charset="-128"/>
              </a:rPr>
              <a:t>in 1985 as the CB Scheme of the IECEE.</a:t>
            </a:r>
          </a:p>
          <a:p>
            <a:pPr marL="0" indent="0">
              <a:buNone/>
            </a:pPr>
            <a:endParaRPr lang="en-US" sz="2933" b="0" dirty="0">
              <a:solidFill>
                <a:schemeClr val="tx1"/>
              </a:solidFill>
              <a:latin typeface="Arial" charset="0"/>
              <a:ea typeface="Osaka" pitchFamily="-92" charset="-128"/>
            </a:endParaRPr>
          </a:p>
          <a:p>
            <a:pPr marL="0" indent="0">
              <a:buNone/>
            </a:pPr>
            <a:r>
              <a:rPr lang="en-US" sz="2933" b="0" dirty="0">
                <a:solidFill>
                  <a:schemeClr val="tx1"/>
                </a:solidFill>
                <a:latin typeface="Arial" charset="0"/>
                <a:ea typeface="Osaka" pitchFamily="-92" charset="-128"/>
              </a:rPr>
              <a:t>Today the IECEE System helps Industry to access the Global Market for Electrotechnical Equipment and Components</a:t>
            </a:r>
          </a:p>
          <a:p>
            <a:endParaRPr lang="en-US" sz="4000" dirty="0"/>
          </a:p>
        </p:txBody>
      </p:sp>
      <p:sp>
        <p:nvSpPr>
          <p:cNvPr id="9" name="Rectangle 9">
            <a:extLst>
              <a:ext uri="{FF2B5EF4-FFF2-40B4-BE49-F238E27FC236}">
                <a16:creationId xmlns:a16="http://schemas.microsoft.com/office/drawing/2014/main" id="{A7F3A948-98B2-415F-8433-D9E97A22EC33}"/>
              </a:ext>
            </a:extLst>
          </p:cNvPr>
          <p:cNvSpPr>
            <a:spLocks noChangeArrowheads="1"/>
          </p:cNvSpPr>
          <p:nvPr/>
        </p:nvSpPr>
        <p:spPr bwMode="auto">
          <a:xfrm>
            <a:off x="1611875" y="5510866"/>
            <a:ext cx="1499608" cy="102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40" tIns="60915" rIns="121840" bIns="60915">
            <a:spAutoFit/>
          </a:bodyPr>
          <a:lstStyle/>
          <a:p>
            <a:pPr defTabSz="1219170">
              <a:defRPr/>
            </a:pPr>
            <a:r>
              <a:rPr lang="en-US" sz="5867" kern="0" dirty="0">
                <a:solidFill>
                  <a:srgbClr val="3399FF"/>
                </a:solidFill>
              </a:rPr>
              <a:t>IEC</a:t>
            </a:r>
            <a:endParaRPr lang="en-GB" sz="5867" kern="0" dirty="0">
              <a:solidFill>
                <a:srgbClr val="3399FF"/>
              </a:solidFill>
            </a:endParaRPr>
          </a:p>
        </p:txBody>
      </p:sp>
      <p:sp>
        <p:nvSpPr>
          <p:cNvPr id="10" name="Rectangle 8">
            <a:extLst>
              <a:ext uri="{FF2B5EF4-FFF2-40B4-BE49-F238E27FC236}">
                <a16:creationId xmlns:a16="http://schemas.microsoft.com/office/drawing/2014/main" id="{6F42589B-CB6B-44A6-8A88-542CCB1712AC}"/>
              </a:ext>
            </a:extLst>
          </p:cNvPr>
          <p:cNvSpPr>
            <a:spLocks noChangeArrowheads="1"/>
          </p:cNvSpPr>
          <p:nvPr/>
        </p:nvSpPr>
        <p:spPr bwMode="auto">
          <a:xfrm>
            <a:off x="7920203" y="5510866"/>
            <a:ext cx="1792958" cy="102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40" tIns="60915" rIns="121840" bIns="60915">
            <a:spAutoFit/>
          </a:bodyPr>
          <a:lstStyle/>
          <a:p>
            <a:pPr defTabSz="1219170">
              <a:defRPr/>
            </a:pPr>
            <a:r>
              <a:rPr lang="en-US" sz="5867" kern="0" dirty="0">
                <a:solidFill>
                  <a:srgbClr val="3399FF"/>
                </a:solidFill>
              </a:rPr>
              <a:t>CEE</a:t>
            </a:r>
            <a:endParaRPr lang="en-GB" sz="5867" kern="0" dirty="0">
              <a:solidFill>
                <a:srgbClr val="3399FF"/>
              </a:solidFill>
            </a:endParaRPr>
          </a:p>
        </p:txBody>
      </p:sp>
    </p:spTree>
    <p:extLst>
      <p:ext uri="{BB962C8B-B14F-4D97-AF65-F5344CB8AC3E}">
        <p14:creationId xmlns:p14="http://schemas.microsoft.com/office/powerpoint/2010/main" val="30301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7.40741E-7 L 0.30104 -0.00046 " pathEditMode="relative" rAng="0" ptsTypes="AA">
                                      <p:cBhvr>
                                        <p:cTn id="6" dur="2000" fill="hold"/>
                                        <p:tgtEl>
                                          <p:spTgt spid="9"/>
                                        </p:tgtEl>
                                        <p:attrNameLst>
                                          <p:attrName>ppt_x</p:attrName>
                                          <p:attrName>ppt_y</p:attrName>
                                        </p:attrNameLst>
                                      </p:cBhvr>
                                      <p:rCtr x="15052" y="-23"/>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1.11111E-6 3.7037E-7 L -0.24844 -0.00046 " pathEditMode="relative" rAng="0" ptsTypes="AA">
                                      <p:cBhvr>
                                        <p:cTn id="9" dur="2000" fill="hold"/>
                                        <p:tgtEl>
                                          <p:spTgt spid="10"/>
                                        </p:tgtEl>
                                        <p:attrNameLst>
                                          <p:attrName>ppt_x</p:attrName>
                                          <p:attrName>ppt_y</p:attrName>
                                        </p:attrNameLst>
                                      </p:cBhvr>
                                      <p:rCtr x="-124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20</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688727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 Operations (1)</a:t>
            </a:r>
            <a:endParaRPr lang="en-US" sz="4267" b="1" dirty="0">
              <a:ln w="1905"/>
              <a:effectLst>
                <a:innerShdw blurRad="69850" dist="43180" dir="5400000">
                  <a:srgbClr val="000000">
                    <a:alpha val="65000"/>
                  </a:srgbClr>
                </a:innerShdw>
              </a:effectLst>
            </a:endParaRPr>
          </a:p>
        </p:txBody>
      </p:sp>
      <p:sp>
        <p:nvSpPr>
          <p:cNvPr id="5" name="Rectangle 3">
            <a:extLst>
              <a:ext uri="{FF2B5EF4-FFF2-40B4-BE49-F238E27FC236}">
                <a16:creationId xmlns:a16="http://schemas.microsoft.com/office/drawing/2014/main" id="{99E4EFA5-EE0D-40C5-B26C-44BC6922539E}"/>
              </a:ext>
            </a:extLst>
          </p:cNvPr>
          <p:cNvSpPr txBox="1">
            <a:spLocks noChangeArrowheads="1"/>
          </p:cNvSpPr>
          <p:nvPr/>
        </p:nvSpPr>
        <p:spPr>
          <a:xfrm>
            <a:off x="1151333" y="1412777"/>
            <a:ext cx="8321432" cy="5863167"/>
          </a:xfrm>
          <a:prstGeom prst="rect">
            <a:avLst/>
          </a:prstGeom>
        </p:spPr>
        <p:txBody>
          <a:bodyPr>
            <a:norm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67" dirty="0">
                <a:solidFill>
                  <a:srgbClr val="FF0000"/>
                </a:solidFill>
              </a:rPr>
              <a:t>23</a:t>
            </a:r>
            <a:r>
              <a:rPr lang="en-GB" sz="2667" dirty="0">
                <a:solidFill>
                  <a:srgbClr val="000000"/>
                </a:solidFill>
              </a:rPr>
              <a:t> </a:t>
            </a:r>
            <a:r>
              <a:rPr lang="en-GB" sz="2667" b="0" dirty="0">
                <a:solidFill>
                  <a:schemeClr val="tx1"/>
                </a:solidFill>
              </a:rPr>
              <a:t>product categories ranging from Information Technology and electronic equipment, household, medical equipment, lighting to EMC, and Photovoltaics but 60% of activity is concentrated in these three areas:</a:t>
            </a:r>
          </a:p>
          <a:p>
            <a:pPr marL="990575" lvl="1" indent="-378875">
              <a:spcBef>
                <a:spcPct val="50000"/>
              </a:spcBef>
            </a:pPr>
            <a:r>
              <a:rPr lang="en-GB" sz="2667" b="0" dirty="0">
                <a:solidFill>
                  <a:schemeClr val="tx1"/>
                </a:solidFill>
              </a:rPr>
              <a:t>Household appliances</a:t>
            </a:r>
          </a:p>
          <a:p>
            <a:pPr marL="990575" lvl="1" indent="-378875"/>
            <a:r>
              <a:rPr lang="en-GB" sz="2667" b="0" dirty="0">
                <a:solidFill>
                  <a:schemeClr val="tx1"/>
                </a:solidFill>
              </a:rPr>
              <a:t>Office &amp; IT equipment</a:t>
            </a:r>
          </a:p>
          <a:p>
            <a:pPr marL="990575" lvl="1" indent="-378875"/>
            <a:r>
              <a:rPr lang="en-GB" sz="2667" b="0" dirty="0">
                <a:solidFill>
                  <a:schemeClr val="tx1"/>
                </a:solidFill>
              </a:rPr>
              <a:t>Electronics / entertainment</a:t>
            </a:r>
            <a:endParaRPr lang="fr-CH" sz="2667" b="0" dirty="0">
              <a:solidFill>
                <a:schemeClr val="tx1"/>
              </a:solidFill>
            </a:endParaRPr>
          </a:p>
        </p:txBody>
      </p:sp>
      <p:pic>
        <p:nvPicPr>
          <p:cNvPr id="9" name="Picture 10" descr="Samsung2">
            <a:extLst>
              <a:ext uri="{FF2B5EF4-FFF2-40B4-BE49-F238E27FC236}">
                <a16:creationId xmlns:a16="http://schemas.microsoft.com/office/drawing/2014/main" id="{138FAB6D-F1EB-4F9C-9335-8E3F12162E5B}"/>
              </a:ext>
            </a:extLst>
          </p:cNvPr>
          <p:cNvPicPr>
            <a:picLocks noChangeAspect="1" noChangeArrowheads="1"/>
          </p:cNvPicPr>
          <p:nvPr/>
        </p:nvPicPr>
        <p:blipFill>
          <a:blip r:embed="rId2" cstate="print"/>
          <a:srcRect/>
          <a:stretch>
            <a:fillRect/>
          </a:stretch>
        </p:blipFill>
        <p:spPr bwMode="auto">
          <a:xfrm>
            <a:off x="10033699" y="3615167"/>
            <a:ext cx="1459524" cy="1458383"/>
          </a:xfrm>
          <a:prstGeom prst="rect">
            <a:avLst/>
          </a:prstGeom>
          <a:noFill/>
        </p:spPr>
      </p:pic>
      <p:pic>
        <p:nvPicPr>
          <p:cNvPr id="1026" name="Picture 2" descr="Yoga S940 |Thin, Smart AI i7 Laptop with Dolby Atmos | Lenovo ...">
            <a:extLst>
              <a:ext uri="{FF2B5EF4-FFF2-40B4-BE49-F238E27FC236}">
                <a16:creationId xmlns:a16="http://schemas.microsoft.com/office/drawing/2014/main" id="{32E6FE63-155F-42D1-BB20-511C061C11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6427" y="1412777"/>
            <a:ext cx="2120173" cy="15060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sktop-Computer – Wikipedia">
            <a:extLst>
              <a:ext uri="{FF2B5EF4-FFF2-40B4-BE49-F238E27FC236}">
                <a16:creationId xmlns:a16="http://schemas.microsoft.com/office/drawing/2014/main" id="{D3436405-2580-4BDC-BAB5-21F021A99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825" y="4938083"/>
            <a:ext cx="1536171" cy="15361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AC 65-Inch Ultra HD HDR Smart LED TV w/ Netflix | Bunnings Warehouse">
            <a:extLst>
              <a:ext uri="{FF2B5EF4-FFF2-40B4-BE49-F238E27FC236}">
                <a16:creationId xmlns:a16="http://schemas.microsoft.com/office/drawing/2014/main" id="{32A9F7C6-1EFF-44F1-8FED-96A32B8EB1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177" y="4938083"/>
            <a:ext cx="2082999" cy="17029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BCF5001-2E86-4696-B0A4-D2432030C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703" y="3044187"/>
            <a:ext cx="3456384" cy="21361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73C60DC-0499-43C6-9FEF-63E00E699D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7735" y="5192609"/>
            <a:ext cx="2082999" cy="128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4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21</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7023382"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 Operations (2)</a:t>
            </a:r>
            <a:endParaRPr lang="en-US" sz="4267" b="1" dirty="0">
              <a:ln w="1905"/>
              <a:effectLst>
                <a:innerShdw blurRad="69850" dist="43180" dir="5400000">
                  <a:srgbClr val="000000">
                    <a:alpha val="65000"/>
                  </a:srgbClr>
                </a:innerShdw>
              </a:effectLst>
            </a:endParaRPr>
          </a:p>
        </p:txBody>
      </p:sp>
      <p:sp>
        <p:nvSpPr>
          <p:cNvPr id="11" name="Text Box 4">
            <a:extLst>
              <a:ext uri="{FF2B5EF4-FFF2-40B4-BE49-F238E27FC236}">
                <a16:creationId xmlns:a16="http://schemas.microsoft.com/office/drawing/2014/main" id="{263BA17C-EA98-4A84-AD0B-FA349A0F9277}"/>
              </a:ext>
            </a:extLst>
          </p:cNvPr>
          <p:cNvSpPr txBox="1">
            <a:spLocks noChangeArrowheads="1"/>
          </p:cNvSpPr>
          <p:nvPr/>
        </p:nvSpPr>
        <p:spPr bwMode="auto">
          <a:xfrm>
            <a:off x="1199456" y="1585301"/>
            <a:ext cx="6414477" cy="1341442"/>
          </a:xfrm>
          <a:prstGeom prst="rect">
            <a:avLst/>
          </a:prstGeom>
          <a:noFill/>
          <a:ln w="12700">
            <a:noFill/>
            <a:miter lim="800000"/>
            <a:headEnd type="none" w="sm" len="sm"/>
            <a:tailEnd type="none" w="sm" len="sm"/>
          </a:ln>
          <a:effectLst/>
        </p:spPr>
        <p:txBody>
          <a:bodyPr lIns="149773" tIns="74891" rIns="149773" bIns="74891">
            <a:spAutoFit/>
          </a:bodyPr>
          <a:lstStyle/>
          <a:p>
            <a:pPr defTabSz="1500680" eaLnBrk="0" hangingPunct="0">
              <a:spcBef>
                <a:spcPct val="50000"/>
              </a:spcBef>
            </a:pPr>
            <a:r>
              <a:rPr lang="en-GB" sz="3867" b="1" dirty="0">
                <a:solidFill>
                  <a:srgbClr val="CF0E30"/>
                </a:solidFill>
                <a:cs typeface="Arial" charset="0"/>
              </a:rPr>
              <a:t>Time to Market </a:t>
            </a:r>
            <a:br>
              <a:rPr lang="en-GB" sz="3867" b="1" dirty="0">
                <a:solidFill>
                  <a:srgbClr val="CF0E30"/>
                </a:solidFill>
                <a:cs typeface="Arial" charset="0"/>
              </a:rPr>
            </a:br>
            <a:r>
              <a:rPr lang="en-GB" sz="3867" b="1" dirty="0">
                <a:solidFill>
                  <a:srgbClr val="CF0E30"/>
                </a:solidFill>
                <a:cs typeface="Arial" charset="0"/>
              </a:rPr>
              <a:t>is essential</a:t>
            </a:r>
          </a:p>
        </p:txBody>
      </p:sp>
      <p:sp>
        <p:nvSpPr>
          <p:cNvPr id="12" name="Rectangle 5">
            <a:extLst>
              <a:ext uri="{FF2B5EF4-FFF2-40B4-BE49-F238E27FC236}">
                <a16:creationId xmlns:a16="http://schemas.microsoft.com/office/drawing/2014/main" id="{D8905E6B-C085-4269-B619-C683528A94C9}"/>
              </a:ext>
            </a:extLst>
          </p:cNvPr>
          <p:cNvSpPr txBox="1">
            <a:spLocks noChangeArrowheads="1"/>
          </p:cNvSpPr>
          <p:nvPr/>
        </p:nvSpPr>
        <p:spPr>
          <a:xfrm>
            <a:off x="649211" y="3739885"/>
            <a:ext cx="10444701" cy="1600200"/>
          </a:xfrm>
          <a:prstGeom prst="rect">
            <a:avLst/>
          </a:prstGeom>
          <a:noFill/>
          <a:ln/>
        </p:spPr>
        <p:txBody>
          <a:bodyPr lIns="121739" tIns="60872" rIns="121739" bIns="60872">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0" dirty="0">
                <a:solidFill>
                  <a:schemeClr val="tx1"/>
                </a:solidFill>
              </a:rPr>
              <a:t>In manufacturing and trade everyday counts</a:t>
            </a:r>
          </a:p>
          <a:p>
            <a:pPr>
              <a:lnSpc>
                <a:spcPct val="90000"/>
              </a:lnSpc>
            </a:pPr>
            <a:r>
              <a:rPr lang="en-US" sz="3200" b="0" dirty="0">
                <a:solidFill>
                  <a:schemeClr val="tx1"/>
                </a:solidFill>
              </a:rPr>
              <a:t>Buyers, users and governments need assurance of compliance</a:t>
            </a:r>
          </a:p>
        </p:txBody>
      </p:sp>
      <p:pic>
        <p:nvPicPr>
          <p:cNvPr id="3074" name="Picture 2" descr="Container Shipping Port Productivity: Global port productivity ...">
            <a:extLst>
              <a:ext uri="{FF2B5EF4-FFF2-40B4-BE49-F238E27FC236}">
                <a16:creationId xmlns:a16="http://schemas.microsoft.com/office/drawing/2014/main" id="{231153EB-878D-4AA8-87BA-DD6FC2328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562" y="1213409"/>
            <a:ext cx="4640929" cy="23281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C. Penney To Sell Home Appliances Again After 33 Years | Fortune">
            <a:extLst>
              <a:ext uri="{FF2B5EF4-FFF2-40B4-BE49-F238E27FC236}">
                <a16:creationId xmlns:a16="http://schemas.microsoft.com/office/drawing/2014/main" id="{D3F348C6-5A5B-4B79-B0E6-76253F378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4" y="4831525"/>
            <a:ext cx="3744415" cy="192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44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22</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533399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 Benefits</a:t>
            </a:r>
            <a:endParaRPr lang="en-US" sz="4267" b="1" dirty="0">
              <a:ln w="1905"/>
              <a:effectLst>
                <a:innerShdw blurRad="69850" dist="43180" dir="5400000">
                  <a:srgbClr val="000000">
                    <a:alpha val="65000"/>
                  </a:srgbClr>
                </a:innerShdw>
              </a:effectLst>
            </a:endParaRPr>
          </a:p>
        </p:txBody>
      </p:sp>
      <p:sp>
        <p:nvSpPr>
          <p:cNvPr id="5" name="Rectangle 2">
            <a:extLst>
              <a:ext uri="{FF2B5EF4-FFF2-40B4-BE49-F238E27FC236}">
                <a16:creationId xmlns:a16="http://schemas.microsoft.com/office/drawing/2014/main" id="{D1B3ABF5-BD27-4B94-9FF4-FAEA330FA84B}"/>
              </a:ext>
            </a:extLst>
          </p:cNvPr>
          <p:cNvSpPr txBox="1">
            <a:spLocks noChangeArrowheads="1"/>
          </p:cNvSpPr>
          <p:nvPr/>
        </p:nvSpPr>
        <p:spPr>
          <a:xfrm>
            <a:off x="638016" y="1034245"/>
            <a:ext cx="10869245" cy="3662211"/>
          </a:xfrm>
          <a:prstGeom prst="rect">
            <a:avLst/>
          </a:prstGeom>
          <a:noFill/>
          <a:ln/>
        </p:spPr>
        <p:txBody>
          <a:bodyPr lIns="121739" tIns="60872" rIns="121739" bIns="60872">
            <a:norm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buClr>
                <a:srgbClr val="28049C"/>
              </a:buClr>
            </a:pPr>
            <a:endParaRPr lang="en-US" sz="3200" dirty="0">
              <a:solidFill>
                <a:srgbClr val="28049C"/>
              </a:solidFill>
            </a:endParaRPr>
          </a:p>
          <a:p>
            <a:pPr>
              <a:lnSpc>
                <a:spcPct val="110000"/>
              </a:lnSpc>
            </a:pPr>
            <a:r>
              <a:rPr lang="en-US" sz="3200" b="0" dirty="0">
                <a:solidFill>
                  <a:schemeClr val="tx1"/>
                </a:solidFill>
              </a:rPr>
              <a:t>Leads to safer products on domestic market</a:t>
            </a:r>
          </a:p>
          <a:p>
            <a:pPr>
              <a:lnSpc>
                <a:spcPct val="110000"/>
              </a:lnSpc>
            </a:pPr>
            <a:r>
              <a:rPr lang="en-US" sz="3200" b="0" dirty="0">
                <a:solidFill>
                  <a:schemeClr val="tx1"/>
                </a:solidFill>
              </a:rPr>
              <a:t>Needs to become even more efficient to provide fast time-to-market to suppliers</a:t>
            </a:r>
          </a:p>
          <a:p>
            <a:pPr>
              <a:lnSpc>
                <a:spcPct val="110000"/>
              </a:lnSpc>
              <a:buClr>
                <a:srgbClr val="28049C"/>
              </a:buClr>
              <a:buFont typeface="Wingdings 2" pitchFamily="18" charset="2"/>
              <a:buNone/>
            </a:pPr>
            <a:r>
              <a:rPr lang="en-US" sz="3200" b="0" dirty="0">
                <a:solidFill>
                  <a:srgbClr val="28049C"/>
                </a:solidFill>
              </a:rPr>
              <a:t>	</a:t>
            </a:r>
            <a:r>
              <a:rPr lang="en-US" sz="3200" b="0" dirty="0">
                <a:solidFill>
                  <a:srgbClr val="CF0E30"/>
                </a:solidFill>
              </a:rPr>
              <a:t>and will make the world’s products available to your domestic professional buyer and consumer</a:t>
            </a:r>
          </a:p>
        </p:txBody>
      </p:sp>
      <p:pic>
        <p:nvPicPr>
          <p:cNvPr id="7" name="Picture 6" descr="lge_bi">
            <a:extLst>
              <a:ext uri="{FF2B5EF4-FFF2-40B4-BE49-F238E27FC236}">
                <a16:creationId xmlns:a16="http://schemas.microsoft.com/office/drawing/2014/main" id="{C847FF18-711B-44CC-8F21-BBEE419CDE31}"/>
              </a:ext>
            </a:extLst>
          </p:cNvPr>
          <p:cNvPicPr>
            <a:picLocks noChangeAspect="1" noChangeArrowheads="1"/>
          </p:cNvPicPr>
          <p:nvPr/>
        </p:nvPicPr>
        <p:blipFill>
          <a:blip r:embed="rId2" cstate="print"/>
          <a:srcRect/>
          <a:stretch>
            <a:fillRect/>
          </a:stretch>
        </p:blipFill>
        <p:spPr bwMode="auto">
          <a:xfrm>
            <a:off x="638016" y="5489581"/>
            <a:ext cx="1887416" cy="522817"/>
          </a:xfrm>
          <a:prstGeom prst="rect">
            <a:avLst/>
          </a:prstGeom>
          <a:noFill/>
        </p:spPr>
      </p:pic>
      <p:pic>
        <p:nvPicPr>
          <p:cNvPr id="8" name="Picture 4" descr="tefal">
            <a:extLst>
              <a:ext uri="{FF2B5EF4-FFF2-40B4-BE49-F238E27FC236}">
                <a16:creationId xmlns:a16="http://schemas.microsoft.com/office/drawing/2014/main" id="{368BC5E7-BAF9-4BA8-B465-9740C281FAD2}"/>
              </a:ext>
            </a:extLst>
          </p:cNvPr>
          <p:cNvPicPr>
            <a:picLocks noChangeAspect="1" noChangeArrowheads="1"/>
          </p:cNvPicPr>
          <p:nvPr/>
        </p:nvPicPr>
        <p:blipFill>
          <a:blip r:embed="rId3" cstate="print"/>
          <a:srcRect/>
          <a:stretch>
            <a:fillRect/>
          </a:stretch>
        </p:blipFill>
        <p:spPr bwMode="auto">
          <a:xfrm>
            <a:off x="2541223" y="4844458"/>
            <a:ext cx="1572845" cy="548217"/>
          </a:xfrm>
          <a:prstGeom prst="rect">
            <a:avLst/>
          </a:prstGeom>
          <a:noFill/>
        </p:spPr>
      </p:pic>
      <p:pic>
        <p:nvPicPr>
          <p:cNvPr id="9" name="Picture 13" descr="Sony">
            <a:hlinkClick r:id="rId4"/>
            <a:extLst>
              <a:ext uri="{FF2B5EF4-FFF2-40B4-BE49-F238E27FC236}">
                <a16:creationId xmlns:a16="http://schemas.microsoft.com/office/drawing/2014/main" id="{FC5BEF21-B191-45B7-9122-1E30F5EF615C}"/>
              </a:ext>
            </a:extLst>
          </p:cNvPr>
          <p:cNvPicPr>
            <a:picLocks noChangeAspect="1" noChangeArrowheads="1"/>
          </p:cNvPicPr>
          <p:nvPr/>
        </p:nvPicPr>
        <p:blipFill>
          <a:blip r:embed="rId5" cstate="print"/>
          <a:srcRect/>
          <a:stretch>
            <a:fillRect/>
          </a:stretch>
        </p:blipFill>
        <p:spPr bwMode="auto">
          <a:xfrm>
            <a:off x="5702703" y="4784199"/>
            <a:ext cx="1545492" cy="795867"/>
          </a:xfrm>
          <a:prstGeom prst="rect">
            <a:avLst/>
          </a:prstGeom>
          <a:noFill/>
        </p:spPr>
      </p:pic>
      <p:pic>
        <p:nvPicPr>
          <p:cNvPr id="10" name="Picture 9" descr="AL logo copy">
            <a:extLst>
              <a:ext uri="{FF2B5EF4-FFF2-40B4-BE49-F238E27FC236}">
                <a16:creationId xmlns:a16="http://schemas.microsoft.com/office/drawing/2014/main" id="{E36F1A22-ECF4-44F1-85A0-F53936F1F8C2}"/>
              </a:ext>
            </a:extLst>
          </p:cNvPr>
          <p:cNvPicPr>
            <a:picLocks noChangeAspect="1" noChangeArrowheads="1"/>
          </p:cNvPicPr>
          <p:nvPr/>
        </p:nvPicPr>
        <p:blipFill>
          <a:blip r:embed="rId6" cstate="print"/>
          <a:srcRect/>
          <a:stretch>
            <a:fillRect/>
          </a:stretch>
        </p:blipFill>
        <p:spPr bwMode="auto">
          <a:xfrm>
            <a:off x="8869826" y="5367275"/>
            <a:ext cx="1232876" cy="855133"/>
          </a:xfrm>
          <a:prstGeom prst="rect">
            <a:avLst/>
          </a:prstGeom>
          <a:noFill/>
        </p:spPr>
      </p:pic>
      <p:pic>
        <p:nvPicPr>
          <p:cNvPr id="11" name="Picture 8" descr="siemens">
            <a:extLst>
              <a:ext uri="{FF2B5EF4-FFF2-40B4-BE49-F238E27FC236}">
                <a16:creationId xmlns:a16="http://schemas.microsoft.com/office/drawing/2014/main" id="{5EE26F4E-6513-4C4F-B3F8-79EE23DAA0D6}"/>
              </a:ext>
            </a:extLst>
          </p:cNvPr>
          <p:cNvPicPr>
            <a:picLocks noChangeAspect="1" noChangeArrowheads="1"/>
          </p:cNvPicPr>
          <p:nvPr/>
        </p:nvPicPr>
        <p:blipFill>
          <a:blip r:embed="rId7" cstate="print"/>
          <a:srcRect/>
          <a:stretch>
            <a:fillRect/>
          </a:stretch>
        </p:blipFill>
        <p:spPr bwMode="auto">
          <a:xfrm>
            <a:off x="2639616" y="6063193"/>
            <a:ext cx="1303216" cy="658284"/>
          </a:xfrm>
          <a:prstGeom prst="rect">
            <a:avLst/>
          </a:prstGeom>
          <a:noFill/>
        </p:spPr>
      </p:pic>
      <p:pic>
        <p:nvPicPr>
          <p:cNvPr id="12" name="Picture 7" descr="ABB_Logo">
            <a:extLst>
              <a:ext uri="{FF2B5EF4-FFF2-40B4-BE49-F238E27FC236}">
                <a16:creationId xmlns:a16="http://schemas.microsoft.com/office/drawing/2014/main" id="{F95D9606-A4ED-4DBE-8F29-762C6DCFEC09}"/>
              </a:ext>
            </a:extLst>
          </p:cNvPr>
          <p:cNvPicPr>
            <a:picLocks noChangeAspect="1" noChangeArrowheads="1"/>
          </p:cNvPicPr>
          <p:nvPr/>
        </p:nvPicPr>
        <p:blipFill>
          <a:blip r:embed="rId8" cstate="print"/>
          <a:srcRect/>
          <a:stretch>
            <a:fillRect/>
          </a:stretch>
        </p:blipFill>
        <p:spPr bwMode="auto">
          <a:xfrm>
            <a:off x="5450500" y="6066363"/>
            <a:ext cx="1359877" cy="565149"/>
          </a:xfrm>
          <a:prstGeom prst="rect">
            <a:avLst/>
          </a:prstGeom>
          <a:noFill/>
        </p:spPr>
      </p:pic>
      <p:pic>
        <p:nvPicPr>
          <p:cNvPr id="13" name="Picture 14" descr="home_logo1">
            <a:hlinkClick r:id="rId9"/>
            <a:extLst>
              <a:ext uri="{FF2B5EF4-FFF2-40B4-BE49-F238E27FC236}">
                <a16:creationId xmlns:a16="http://schemas.microsoft.com/office/drawing/2014/main" id="{D090E94C-6ED3-4BE7-BE7F-EF545501BBF2}"/>
              </a:ext>
            </a:extLst>
          </p:cNvPr>
          <p:cNvPicPr>
            <a:picLocks noChangeAspect="1" noChangeArrowheads="1"/>
          </p:cNvPicPr>
          <p:nvPr/>
        </p:nvPicPr>
        <p:blipFill>
          <a:blip r:embed="rId10" cstate="print"/>
          <a:srcRect/>
          <a:stretch>
            <a:fillRect/>
          </a:stretch>
        </p:blipFill>
        <p:spPr bwMode="auto">
          <a:xfrm>
            <a:off x="9264353" y="4333276"/>
            <a:ext cx="2702169" cy="764117"/>
          </a:xfrm>
          <a:prstGeom prst="rect">
            <a:avLst/>
          </a:prstGeom>
          <a:noFill/>
        </p:spPr>
      </p:pic>
      <p:pic>
        <p:nvPicPr>
          <p:cNvPr id="14" name="Picture 5" descr="ge">
            <a:extLst>
              <a:ext uri="{FF2B5EF4-FFF2-40B4-BE49-F238E27FC236}">
                <a16:creationId xmlns:a16="http://schemas.microsoft.com/office/drawing/2014/main" id="{058D4821-D8BA-42B5-9C6B-7E56F3FB29F6}"/>
              </a:ext>
            </a:extLst>
          </p:cNvPr>
          <p:cNvPicPr>
            <a:picLocks noChangeAspect="1" noChangeArrowheads="1"/>
          </p:cNvPicPr>
          <p:nvPr/>
        </p:nvPicPr>
        <p:blipFill>
          <a:blip r:embed="rId11" cstate="print"/>
          <a:srcRect/>
          <a:stretch>
            <a:fillRect/>
          </a:stretch>
        </p:blipFill>
        <p:spPr bwMode="auto">
          <a:xfrm>
            <a:off x="356722" y="4321642"/>
            <a:ext cx="1107484" cy="1045633"/>
          </a:xfrm>
          <a:prstGeom prst="rect">
            <a:avLst/>
          </a:prstGeom>
          <a:noFill/>
        </p:spPr>
      </p:pic>
      <p:pic>
        <p:nvPicPr>
          <p:cNvPr id="15" name="Picture 10" descr="defond">
            <a:extLst>
              <a:ext uri="{FF2B5EF4-FFF2-40B4-BE49-F238E27FC236}">
                <a16:creationId xmlns:a16="http://schemas.microsoft.com/office/drawing/2014/main" id="{CA9D2D3E-FEEF-4045-8D26-8F0F3E0A8DAA}"/>
              </a:ext>
            </a:extLst>
          </p:cNvPr>
          <p:cNvPicPr>
            <a:picLocks noChangeAspect="1" noChangeArrowheads="1"/>
          </p:cNvPicPr>
          <p:nvPr/>
        </p:nvPicPr>
        <p:blipFill>
          <a:blip r:embed="rId12" cstate="print"/>
          <a:srcRect/>
          <a:stretch>
            <a:fillRect/>
          </a:stretch>
        </p:blipFill>
        <p:spPr bwMode="auto">
          <a:xfrm>
            <a:off x="7422087" y="5275084"/>
            <a:ext cx="1295400" cy="751417"/>
          </a:xfrm>
          <a:prstGeom prst="rect">
            <a:avLst/>
          </a:prstGeom>
          <a:noFill/>
        </p:spPr>
      </p:pic>
      <p:pic>
        <p:nvPicPr>
          <p:cNvPr id="16" name="Picture 3" descr="philips">
            <a:extLst>
              <a:ext uri="{FF2B5EF4-FFF2-40B4-BE49-F238E27FC236}">
                <a16:creationId xmlns:a16="http://schemas.microsoft.com/office/drawing/2014/main" id="{FD16720B-CF01-4EAD-B1D2-31B6555A1128}"/>
              </a:ext>
            </a:extLst>
          </p:cNvPr>
          <p:cNvPicPr>
            <a:picLocks noChangeAspect="1" noChangeArrowheads="1"/>
          </p:cNvPicPr>
          <p:nvPr/>
        </p:nvPicPr>
        <p:blipFill>
          <a:blip r:embed="rId13" cstate="print"/>
          <a:srcRect/>
          <a:stretch>
            <a:fillRect/>
          </a:stretch>
        </p:blipFill>
        <p:spPr bwMode="auto">
          <a:xfrm>
            <a:off x="7621168" y="6199426"/>
            <a:ext cx="1643185" cy="546100"/>
          </a:xfrm>
          <a:prstGeom prst="rect">
            <a:avLst/>
          </a:prstGeom>
          <a:noFill/>
        </p:spPr>
      </p:pic>
      <p:pic>
        <p:nvPicPr>
          <p:cNvPr id="17" name="Picture 11">
            <a:extLst>
              <a:ext uri="{FF2B5EF4-FFF2-40B4-BE49-F238E27FC236}">
                <a16:creationId xmlns:a16="http://schemas.microsoft.com/office/drawing/2014/main" id="{7369257B-5FCC-43D1-933E-6315B1D1E98C}"/>
              </a:ext>
            </a:extLst>
          </p:cNvPr>
          <p:cNvPicPr>
            <a:picLocks noChangeAspect="1" noChangeArrowheads="1"/>
          </p:cNvPicPr>
          <p:nvPr/>
        </p:nvPicPr>
        <p:blipFill>
          <a:blip r:embed="rId14" cstate="print"/>
          <a:srcRect/>
          <a:stretch>
            <a:fillRect/>
          </a:stretch>
        </p:blipFill>
        <p:spPr bwMode="auto">
          <a:xfrm>
            <a:off x="4069535" y="5474052"/>
            <a:ext cx="1441939" cy="552449"/>
          </a:xfrm>
          <a:prstGeom prst="rect">
            <a:avLst/>
          </a:prstGeom>
          <a:noFill/>
        </p:spPr>
      </p:pic>
      <p:pic>
        <p:nvPicPr>
          <p:cNvPr id="18" name="Picture 12">
            <a:extLst>
              <a:ext uri="{FF2B5EF4-FFF2-40B4-BE49-F238E27FC236}">
                <a16:creationId xmlns:a16="http://schemas.microsoft.com/office/drawing/2014/main" id="{57E1F27F-40D7-4BDB-8AC3-DACBE2AA142F}"/>
              </a:ext>
            </a:extLst>
          </p:cNvPr>
          <p:cNvPicPr>
            <a:picLocks noChangeAspect="1" noChangeArrowheads="1"/>
          </p:cNvPicPr>
          <p:nvPr/>
        </p:nvPicPr>
        <p:blipFill>
          <a:blip r:embed="rId15" cstate="print"/>
          <a:srcRect/>
          <a:stretch>
            <a:fillRect/>
          </a:stretch>
        </p:blipFill>
        <p:spPr bwMode="auto">
          <a:xfrm>
            <a:off x="7589664" y="4421328"/>
            <a:ext cx="1889369" cy="592667"/>
          </a:xfrm>
          <a:prstGeom prst="rect">
            <a:avLst/>
          </a:prstGeom>
          <a:noFill/>
        </p:spPr>
      </p:pic>
    </p:spTree>
    <p:extLst>
      <p:ext uri="{BB962C8B-B14F-4D97-AF65-F5344CB8AC3E}">
        <p14:creationId xmlns:p14="http://schemas.microsoft.com/office/powerpoint/2010/main" val="110959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23</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312419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a:t>
            </a:r>
            <a:endParaRPr lang="en-US" sz="4267" b="1" dirty="0">
              <a:ln w="1905"/>
              <a:effectLst>
                <a:innerShdw blurRad="69850" dist="43180" dir="5400000">
                  <a:srgbClr val="000000">
                    <a:alpha val="65000"/>
                  </a:srgbClr>
                </a:innerShdw>
              </a:effectLst>
            </a:endParaRPr>
          </a:p>
        </p:txBody>
      </p:sp>
      <p:sp>
        <p:nvSpPr>
          <p:cNvPr id="5" name="Rectangle 3">
            <a:extLst>
              <a:ext uri="{FF2B5EF4-FFF2-40B4-BE49-F238E27FC236}">
                <a16:creationId xmlns:a16="http://schemas.microsoft.com/office/drawing/2014/main" id="{0BA424DA-CEC4-41FE-B5E0-A14F6FBA1B27}"/>
              </a:ext>
            </a:extLst>
          </p:cNvPr>
          <p:cNvSpPr>
            <a:spLocks noChangeArrowheads="1"/>
          </p:cNvSpPr>
          <p:nvPr/>
        </p:nvSpPr>
        <p:spPr bwMode="auto">
          <a:xfrm>
            <a:off x="590400" y="1316766"/>
            <a:ext cx="11041227" cy="6528725"/>
          </a:xfrm>
          <a:prstGeom prst="rect">
            <a:avLst/>
          </a:prstGeom>
          <a:noFill/>
          <a:ln w="9525">
            <a:noFill/>
            <a:miter lim="800000"/>
            <a:headEnd/>
            <a:tailEnd/>
          </a:ln>
          <a:effectLst/>
        </p:spPr>
        <p:txBody>
          <a:bodyPr lIns="127620" tIns="63813" rIns="127620" bIns="63813"/>
          <a:lstStyle/>
          <a:p>
            <a:pPr lvl="1" indent="-609585">
              <a:spcBef>
                <a:spcPct val="20000"/>
              </a:spcBef>
              <a:buFont typeface="Arial" panose="020B0604020202020204" pitchFamily="34" charset="0"/>
              <a:buChar char="•"/>
            </a:pPr>
            <a:r>
              <a:rPr lang="en-US" sz="4000" dirty="0"/>
              <a:t>The operating units of the Scheme are the </a:t>
            </a:r>
            <a:r>
              <a:rPr lang="en-US" sz="4000" dirty="0">
                <a:solidFill>
                  <a:srgbClr val="FF0000"/>
                </a:solidFill>
              </a:rPr>
              <a:t>NCB</a:t>
            </a:r>
            <a:r>
              <a:rPr lang="en-US" sz="4000" dirty="0"/>
              <a:t>s accepted according to these Rules. </a:t>
            </a:r>
          </a:p>
          <a:p>
            <a:pPr lvl="1" indent="-609585">
              <a:spcBef>
                <a:spcPct val="20000"/>
              </a:spcBef>
              <a:buFont typeface="Arial" panose="020B0604020202020204" pitchFamily="34" charset="0"/>
              <a:buChar char="•"/>
            </a:pPr>
            <a:r>
              <a:rPr lang="en-US" sz="4000" dirty="0"/>
              <a:t>Those NCBs employ testing laboratories also accepted according to the Rules, known as CB Testing Laboratories (</a:t>
            </a:r>
            <a:r>
              <a:rPr lang="en-US" sz="4000" dirty="0">
                <a:solidFill>
                  <a:srgbClr val="FF0000"/>
                </a:solidFill>
              </a:rPr>
              <a:t>CBTL</a:t>
            </a:r>
            <a:r>
              <a:rPr lang="en-US" sz="4000" dirty="0"/>
              <a:t>s). </a:t>
            </a:r>
          </a:p>
          <a:p>
            <a:pPr lvl="1" indent="-609585">
              <a:spcBef>
                <a:spcPct val="20000"/>
              </a:spcBef>
              <a:buFont typeface="Arial" panose="020B0604020202020204" pitchFamily="34" charset="0"/>
              <a:buChar char="•"/>
            </a:pPr>
            <a:r>
              <a:rPr lang="en-US" sz="4000" dirty="0"/>
              <a:t>A list of NCBs and CBTLs is published on the IECEE website</a:t>
            </a:r>
          </a:p>
        </p:txBody>
      </p:sp>
    </p:spTree>
    <p:extLst>
      <p:ext uri="{BB962C8B-B14F-4D97-AF65-F5344CB8AC3E}">
        <p14:creationId xmlns:p14="http://schemas.microsoft.com/office/powerpoint/2010/main" val="63633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24</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322897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a:t>
            </a:r>
            <a:endParaRPr lang="en-US" sz="4267" b="1" dirty="0">
              <a:ln w="1905"/>
              <a:effectLst>
                <a:innerShdw blurRad="69850" dist="43180" dir="5400000">
                  <a:srgbClr val="000000">
                    <a:alpha val="65000"/>
                  </a:srgbClr>
                </a:innerShdw>
              </a:effectLst>
            </a:endParaRPr>
          </a:p>
        </p:txBody>
      </p:sp>
      <p:sp>
        <p:nvSpPr>
          <p:cNvPr id="7" name="Rectangle 3">
            <a:extLst>
              <a:ext uri="{FF2B5EF4-FFF2-40B4-BE49-F238E27FC236}">
                <a16:creationId xmlns:a16="http://schemas.microsoft.com/office/drawing/2014/main" id="{B1C3AD8D-B126-418F-9457-C96B10B58052}"/>
              </a:ext>
            </a:extLst>
          </p:cNvPr>
          <p:cNvSpPr>
            <a:spLocks noChangeArrowheads="1"/>
          </p:cNvSpPr>
          <p:nvPr/>
        </p:nvSpPr>
        <p:spPr bwMode="auto">
          <a:xfrm>
            <a:off x="1118459" y="1239693"/>
            <a:ext cx="10684429" cy="4589575"/>
          </a:xfrm>
          <a:prstGeom prst="rect">
            <a:avLst/>
          </a:prstGeom>
          <a:noFill/>
          <a:ln w="9525">
            <a:noFill/>
            <a:miter lim="800000"/>
            <a:headEnd/>
            <a:tailEnd/>
          </a:ln>
          <a:effectLst/>
        </p:spPr>
        <p:txBody>
          <a:bodyPr lIns="127620" tIns="63813" rIns="127620" bIns="63813"/>
          <a:lstStyle/>
          <a:p>
            <a:pPr marL="0" lvl="1">
              <a:spcBef>
                <a:spcPct val="20000"/>
              </a:spcBef>
            </a:pPr>
            <a:r>
              <a:rPr lang="en-US" sz="4000" dirty="0"/>
              <a:t>The </a:t>
            </a:r>
            <a:r>
              <a:rPr lang="en-US" sz="4000" dirty="0">
                <a:solidFill>
                  <a:srgbClr val="FF0000"/>
                </a:solidFill>
              </a:rPr>
              <a:t>first step </a:t>
            </a:r>
            <a:r>
              <a:rPr lang="en-US" sz="4000" dirty="0"/>
              <a:t>for an NCB, intending to operate in the CB Scheme, is to be accepted as a Recognizing NCB. </a:t>
            </a:r>
          </a:p>
          <a:p>
            <a:pPr marL="0" lvl="1">
              <a:spcBef>
                <a:spcPct val="20000"/>
              </a:spcBef>
            </a:pPr>
            <a:r>
              <a:rPr lang="en-US" sz="4000" dirty="0"/>
              <a:t>Such an NCB is prepared to recognize CB Test Certificates as a basis for certification or approval at national level for one or more categories of products </a:t>
            </a:r>
          </a:p>
        </p:txBody>
      </p:sp>
    </p:spTree>
    <p:extLst>
      <p:ext uri="{BB962C8B-B14F-4D97-AF65-F5344CB8AC3E}">
        <p14:creationId xmlns:p14="http://schemas.microsoft.com/office/powerpoint/2010/main" val="1428922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25</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332422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CB Scheme</a:t>
            </a:r>
            <a:endParaRPr lang="en-US" sz="4267" b="1" dirty="0">
              <a:ln w="1905"/>
              <a:effectLst>
                <a:innerShdw blurRad="69850" dist="43180" dir="5400000">
                  <a:srgbClr val="000000">
                    <a:alpha val="65000"/>
                  </a:srgbClr>
                </a:innerShdw>
              </a:effectLst>
            </a:endParaRPr>
          </a:p>
        </p:txBody>
      </p:sp>
      <p:sp>
        <p:nvSpPr>
          <p:cNvPr id="7" name="Rectangle 3">
            <a:extLst>
              <a:ext uri="{FF2B5EF4-FFF2-40B4-BE49-F238E27FC236}">
                <a16:creationId xmlns:a16="http://schemas.microsoft.com/office/drawing/2014/main" id="{EE20F112-A259-4D65-8C3E-F9FF2BB7A2DF}"/>
              </a:ext>
            </a:extLst>
          </p:cNvPr>
          <p:cNvSpPr>
            <a:spLocks noChangeArrowheads="1"/>
          </p:cNvSpPr>
          <p:nvPr/>
        </p:nvSpPr>
        <p:spPr bwMode="auto">
          <a:xfrm>
            <a:off x="753786" y="1239693"/>
            <a:ext cx="10684429" cy="4493564"/>
          </a:xfrm>
          <a:prstGeom prst="rect">
            <a:avLst/>
          </a:prstGeom>
          <a:noFill/>
          <a:ln w="9525">
            <a:noFill/>
            <a:miter lim="800000"/>
            <a:headEnd/>
            <a:tailEnd/>
          </a:ln>
          <a:effectLst/>
        </p:spPr>
        <p:txBody>
          <a:bodyPr lIns="127620" tIns="63813" rIns="127620" bIns="63813"/>
          <a:lstStyle/>
          <a:p>
            <a:pPr marL="0" lvl="1">
              <a:spcBef>
                <a:spcPct val="20000"/>
              </a:spcBef>
            </a:pPr>
            <a:r>
              <a:rPr lang="en-US" sz="4000" dirty="0"/>
              <a:t>The </a:t>
            </a:r>
            <a:r>
              <a:rPr lang="en-US" sz="4000" dirty="0">
                <a:solidFill>
                  <a:srgbClr val="FF0000"/>
                </a:solidFill>
              </a:rPr>
              <a:t>second step </a:t>
            </a:r>
            <a:r>
              <a:rPr lang="en-US" sz="4000" dirty="0"/>
              <a:t>for an NCB, which can be taken at the same time as the first step, is to be accepted as an Issuing and Recognizing NCB. </a:t>
            </a:r>
          </a:p>
          <a:p>
            <a:pPr marL="0" lvl="1">
              <a:spcBef>
                <a:spcPct val="20000"/>
              </a:spcBef>
            </a:pPr>
            <a:r>
              <a:rPr lang="en-US" sz="4000" dirty="0"/>
              <a:t>Such an NCB is entitled to issue CB Test Certificates for the categories of equipment for which it recognizes CB Test Certificates</a:t>
            </a:r>
            <a:r>
              <a:rPr lang="en-US" sz="4000" b="1" dirty="0"/>
              <a:t>. </a:t>
            </a:r>
          </a:p>
        </p:txBody>
      </p:sp>
    </p:spTree>
    <p:extLst>
      <p:ext uri="{BB962C8B-B14F-4D97-AF65-F5344CB8AC3E}">
        <p14:creationId xmlns:p14="http://schemas.microsoft.com/office/powerpoint/2010/main" val="355900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26</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344804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Facts</a:t>
            </a:r>
            <a:endParaRPr lang="en-US" sz="4267" b="1" dirty="0">
              <a:ln w="1905"/>
              <a:effectLst>
                <a:innerShdw blurRad="69850" dist="43180" dir="5400000">
                  <a:srgbClr val="000000">
                    <a:alpha val="65000"/>
                  </a:srgbClr>
                </a:innerShdw>
              </a:effectLst>
            </a:endParaRPr>
          </a:p>
        </p:txBody>
      </p:sp>
      <p:sp>
        <p:nvSpPr>
          <p:cNvPr id="7" name="Rectangle 2">
            <a:extLst>
              <a:ext uri="{FF2B5EF4-FFF2-40B4-BE49-F238E27FC236}">
                <a16:creationId xmlns:a16="http://schemas.microsoft.com/office/drawing/2014/main" id="{2CA54985-E562-4852-9BDE-0A404E447987}"/>
              </a:ext>
            </a:extLst>
          </p:cNvPr>
          <p:cNvSpPr>
            <a:spLocks noChangeArrowheads="1"/>
          </p:cNvSpPr>
          <p:nvPr/>
        </p:nvSpPr>
        <p:spPr bwMode="auto">
          <a:xfrm>
            <a:off x="731926" y="1499659"/>
            <a:ext cx="10296769" cy="4521629"/>
          </a:xfrm>
          <a:prstGeom prst="rect">
            <a:avLst/>
          </a:prstGeom>
          <a:noFill/>
          <a:ln w="9525">
            <a:noFill/>
            <a:miter lim="800000"/>
            <a:headEnd/>
            <a:tailEnd/>
          </a:ln>
          <a:effectLst/>
        </p:spPr>
        <p:txBody>
          <a:bodyPr lIns="173333" tIns="86667" rIns="173333" bIns="86667"/>
          <a:lstStyle/>
          <a:p>
            <a:pPr marL="649801" indent="-649801" defTabSz="1733507">
              <a:spcBef>
                <a:spcPct val="20000"/>
              </a:spcBef>
              <a:buFontTx/>
              <a:buChar char="•"/>
            </a:pPr>
            <a:r>
              <a:rPr lang="en-US" sz="3200" b="1" dirty="0"/>
              <a:t>54</a:t>
            </a:r>
            <a:r>
              <a:rPr lang="en-US" sz="3200" dirty="0"/>
              <a:t> participating countries</a:t>
            </a:r>
          </a:p>
          <a:p>
            <a:pPr marL="649801" indent="-649801" defTabSz="1733507">
              <a:spcBef>
                <a:spcPct val="20000"/>
              </a:spcBef>
              <a:buFontTx/>
              <a:buChar char="•"/>
            </a:pPr>
            <a:r>
              <a:rPr lang="en-US" sz="3200" b="1" dirty="0"/>
              <a:t>92</a:t>
            </a:r>
            <a:r>
              <a:rPr lang="en-US" sz="3200" dirty="0"/>
              <a:t> National Certification Bodies - NCBs</a:t>
            </a:r>
          </a:p>
          <a:p>
            <a:pPr marL="649801" indent="-649801" defTabSz="1733507">
              <a:spcBef>
                <a:spcPct val="20000"/>
              </a:spcBef>
              <a:buFontTx/>
              <a:buChar char="•"/>
            </a:pPr>
            <a:r>
              <a:rPr lang="en-US" sz="3200" b="1" dirty="0"/>
              <a:t>About 550</a:t>
            </a:r>
            <a:r>
              <a:rPr lang="en-US" sz="3200" dirty="0"/>
              <a:t> Testing Laboratories – CBTLs</a:t>
            </a:r>
          </a:p>
          <a:p>
            <a:pPr marL="649801" indent="-649801" defTabSz="1733507">
              <a:spcBef>
                <a:spcPct val="20000"/>
              </a:spcBef>
              <a:buFontTx/>
              <a:buChar char="•"/>
            </a:pPr>
            <a:r>
              <a:rPr lang="en-GB" sz="3200" b="1" dirty="0"/>
              <a:t>More than 127.000 </a:t>
            </a:r>
            <a:r>
              <a:rPr lang="en-US" sz="3200" dirty="0"/>
              <a:t>certificates issued in 2021</a:t>
            </a:r>
          </a:p>
          <a:p>
            <a:pPr marL="649801" indent="-649801" defTabSz="1733507">
              <a:spcBef>
                <a:spcPct val="20000"/>
              </a:spcBef>
              <a:buFontTx/>
              <a:buChar char="•"/>
            </a:pPr>
            <a:r>
              <a:rPr lang="en-US" sz="3200" dirty="0"/>
              <a:t>More than </a:t>
            </a:r>
            <a:r>
              <a:rPr lang="en-US" sz="3200" b="1" dirty="0"/>
              <a:t>15.000</a:t>
            </a:r>
            <a:r>
              <a:rPr lang="en-US" sz="3200" dirty="0"/>
              <a:t> manufacturers using the CB Scheme, more than 2000 registered in the CTF programs</a:t>
            </a:r>
            <a:endParaRPr lang="en-AU" sz="3200" dirty="0"/>
          </a:p>
        </p:txBody>
      </p:sp>
    </p:spTree>
    <p:extLst>
      <p:ext uri="{BB962C8B-B14F-4D97-AF65-F5344CB8AC3E}">
        <p14:creationId xmlns:p14="http://schemas.microsoft.com/office/powerpoint/2010/main" val="53250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27</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3"/>
            <a:ext cx="8543924"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IECEE 23 Categories of Products</a:t>
            </a:r>
          </a:p>
        </p:txBody>
      </p:sp>
      <p:pic>
        <p:nvPicPr>
          <p:cNvPr id="3" name="Picture 2">
            <a:extLst>
              <a:ext uri="{FF2B5EF4-FFF2-40B4-BE49-F238E27FC236}">
                <a16:creationId xmlns:a16="http://schemas.microsoft.com/office/drawing/2014/main" id="{F1BFB034-A348-48B1-8DC5-859BF47C531B}"/>
              </a:ext>
            </a:extLst>
          </p:cNvPr>
          <p:cNvPicPr>
            <a:picLocks noChangeAspect="1"/>
          </p:cNvPicPr>
          <p:nvPr/>
        </p:nvPicPr>
        <p:blipFill>
          <a:blip r:embed="rId2"/>
          <a:stretch>
            <a:fillRect/>
          </a:stretch>
        </p:blipFill>
        <p:spPr>
          <a:xfrm>
            <a:off x="2071063" y="1312583"/>
            <a:ext cx="7911137" cy="5408893"/>
          </a:xfrm>
          <a:prstGeom prst="rect">
            <a:avLst/>
          </a:prstGeom>
        </p:spPr>
      </p:pic>
    </p:spTree>
    <p:extLst>
      <p:ext uri="{BB962C8B-B14F-4D97-AF65-F5344CB8AC3E}">
        <p14:creationId xmlns:p14="http://schemas.microsoft.com/office/powerpoint/2010/main" val="3018185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28</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3"/>
            <a:ext cx="8391524"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IECEE 23 Categories of Products</a:t>
            </a:r>
          </a:p>
        </p:txBody>
      </p:sp>
      <p:pic>
        <p:nvPicPr>
          <p:cNvPr id="5" name="Picture 4">
            <a:extLst>
              <a:ext uri="{FF2B5EF4-FFF2-40B4-BE49-F238E27FC236}">
                <a16:creationId xmlns:a16="http://schemas.microsoft.com/office/drawing/2014/main" id="{BAEA4841-85A1-40FC-88A6-FE36A923A384}"/>
              </a:ext>
            </a:extLst>
          </p:cNvPr>
          <p:cNvPicPr>
            <a:picLocks noChangeAspect="1"/>
          </p:cNvPicPr>
          <p:nvPr/>
        </p:nvPicPr>
        <p:blipFill>
          <a:blip r:embed="rId2"/>
          <a:stretch>
            <a:fillRect/>
          </a:stretch>
        </p:blipFill>
        <p:spPr>
          <a:xfrm>
            <a:off x="1921402" y="1239692"/>
            <a:ext cx="7155923" cy="5431693"/>
          </a:xfrm>
          <a:prstGeom prst="rect">
            <a:avLst/>
          </a:prstGeom>
        </p:spPr>
      </p:pic>
    </p:spTree>
    <p:extLst>
      <p:ext uri="{BB962C8B-B14F-4D97-AF65-F5344CB8AC3E}">
        <p14:creationId xmlns:p14="http://schemas.microsoft.com/office/powerpoint/2010/main" val="1136146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29</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6674511"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54 Participating Countries</a:t>
            </a:r>
            <a:endParaRPr lang="en-US" sz="4267" b="1" dirty="0">
              <a:ln w="1905"/>
              <a:effectLst>
                <a:innerShdw blurRad="69850" dist="43180" dir="5400000">
                  <a:srgbClr val="000000">
                    <a:alpha val="65000"/>
                  </a:srgbClr>
                </a:innerShdw>
              </a:effectLst>
            </a:endParaRPr>
          </a:p>
        </p:txBody>
      </p:sp>
      <p:pic>
        <p:nvPicPr>
          <p:cNvPr id="2" name="Picture 1">
            <a:extLst>
              <a:ext uri="{FF2B5EF4-FFF2-40B4-BE49-F238E27FC236}">
                <a16:creationId xmlns:a16="http://schemas.microsoft.com/office/drawing/2014/main" id="{1F426401-EA24-4E78-A1CF-75B1EDD00E8A}"/>
              </a:ext>
            </a:extLst>
          </p:cNvPr>
          <p:cNvPicPr>
            <a:picLocks noChangeAspect="1"/>
          </p:cNvPicPr>
          <p:nvPr/>
        </p:nvPicPr>
        <p:blipFill>
          <a:blip r:embed="rId2"/>
          <a:stretch>
            <a:fillRect/>
          </a:stretch>
        </p:blipFill>
        <p:spPr>
          <a:xfrm>
            <a:off x="772299" y="1316766"/>
            <a:ext cx="1790628" cy="4593349"/>
          </a:xfrm>
          <a:prstGeom prst="rect">
            <a:avLst/>
          </a:prstGeom>
        </p:spPr>
      </p:pic>
      <p:pic>
        <p:nvPicPr>
          <p:cNvPr id="5" name="Picture 4">
            <a:extLst>
              <a:ext uri="{FF2B5EF4-FFF2-40B4-BE49-F238E27FC236}">
                <a16:creationId xmlns:a16="http://schemas.microsoft.com/office/drawing/2014/main" id="{52E5B061-F715-4812-A39C-D1EAF51F5D3E}"/>
              </a:ext>
            </a:extLst>
          </p:cNvPr>
          <p:cNvPicPr>
            <a:picLocks noChangeAspect="1"/>
          </p:cNvPicPr>
          <p:nvPr/>
        </p:nvPicPr>
        <p:blipFill>
          <a:blip r:embed="rId3"/>
          <a:stretch>
            <a:fillRect/>
          </a:stretch>
        </p:blipFill>
        <p:spPr>
          <a:xfrm>
            <a:off x="5087506" y="1316765"/>
            <a:ext cx="1764844" cy="4593347"/>
          </a:xfrm>
          <a:prstGeom prst="rect">
            <a:avLst/>
          </a:prstGeom>
        </p:spPr>
      </p:pic>
      <p:pic>
        <p:nvPicPr>
          <p:cNvPr id="7" name="Picture 6">
            <a:extLst>
              <a:ext uri="{FF2B5EF4-FFF2-40B4-BE49-F238E27FC236}">
                <a16:creationId xmlns:a16="http://schemas.microsoft.com/office/drawing/2014/main" id="{F65D2EB6-FB4A-43BE-8699-DAB5CD83F63B}"/>
              </a:ext>
            </a:extLst>
          </p:cNvPr>
          <p:cNvPicPr>
            <a:picLocks noChangeAspect="1"/>
          </p:cNvPicPr>
          <p:nvPr/>
        </p:nvPicPr>
        <p:blipFill>
          <a:blip r:embed="rId4"/>
          <a:stretch>
            <a:fillRect/>
          </a:stretch>
        </p:blipFill>
        <p:spPr>
          <a:xfrm>
            <a:off x="7265062" y="1299565"/>
            <a:ext cx="1731503" cy="4337680"/>
          </a:xfrm>
          <a:prstGeom prst="rect">
            <a:avLst/>
          </a:prstGeom>
        </p:spPr>
      </p:pic>
      <p:pic>
        <p:nvPicPr>
          <p:cNvPr id="8" name="Picture 7">
            <a:extLst>
              <a:ext uri="{FF2B5EF4-FFF2-40B4-BE49-F238E27FC236}">
                <a16:creationId xmlns:a16="http://schemas.microsoft.com/office/drawing/2014/main" id="{5F2B2E6B-558A-43A4-AE1E-E5BDAE194D57}"/>
              </a:ext>
            </a:extLst>
          </p:cNvPr>
          <p:cNvPicPr>
            <a:picLocks noChangeAspect="1"/>
          </p:cNvPicPr>
          <p:nvPr/>
        </p:nvPicPr>
        <p:blipFill>
          <a:blip r:embed="rId5"/>
          <a:stretch>
            <a:fillRect/>
          </a:stretch>
        </p:blipFill>
        <p:spPr>
          <a:xfrm>
            <a:off x="3063884" y="1334553"/>
            <a:ext cx="1741075" cy="4593348"/>
          </a:xfrm>
          <a:prstGeom prst="rect">
            <a:avLst/>
          </a:prstGeom>
        </p:spPr>
      </p:pic>
    </p:spTree>
    <p:extLst>
      <p:ext uri="{BB962C8B-B14F-4D97-AF65-F5344CB8AC3E}">
        <p14:creationId xmlns:p14="http://schemas.microsoft.com/office/powerpoint/2010/main" val="323563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000" y="0"/>
            <a:ext cx="11040000" cy="1325563"/>
          </a:xfrm>
        </p:spPr>
        <p:txBody>
          <a:bodyPr/>
          <a:lstStyle/>
          <a:p>
            <a:r>
              <a:rPr lang="en-GB" dirty="0"/>
              <a:t>Conformity Assessment</a:t>
            </a:r>
          </a:p>
        </p:txBody>
      </p:sp>
      <p:sp>
        <p:nvSpPr>
          <p:cNvPr id="4" name="Slide Number Placeholder 3"/>
          <p:cNvSpPr>
            <a:spLocks noGrp="1"/>
          </p:cNvSpPr>
          <p:nvPr>
            <p:ph type="sldNum" sz="quarter" idx="4"/>
          </p:nvPr>
        </p:nvSpPr>
        <p:spPr/>
        <p:txBody>
          <a:bodyPr/>
          <a:lstStyle/>
          <a:p>
            <a:fld id="{C2B32AA8-9B4E-4D53-AE6E-350E87BFFB19}" type="slidenum">
              <a:rPr lang="fr-CH" smtClean="0"/>
              <a:pPr/>
              <a:t>3</a:t>
            </a:fld>
            <a:endParaRPr lang="fr-CH" dirty="0"/>
          </a:p>
        </p:txBody>
      </p:sp>
      <p:sp>
        <p:nvSpPr>
          <p:cNvPr id="8" name="Segnaposto contenuto 2">
            <a:extLst>
              <a:ext uri="{FF2B5EF4-FFF2-40B4-BE49-F238E27FC236}">
                <a16:creationId xmlns:a16="http://schemas.microsoft.com/office/drawing/2014/main" id="{E0346B44-0FBB-4480-A15C-AE4FA4099A36}"/>
              </a:ext>
            </a:extLst>
          </p:cNvPr>
          <p:cNvSpPr txBox="1">
            <a:spLocks/>
          </p:cNvSpPr>
          <p:nvPr/>
        </p:nvSpPr>
        <p:spPr>
          <a:xfrm>
            <a:off x="657600" y="1412776"/>
            <a:ext cx="10379368" cy="4410508"/>
          </a:xfrm>
          <a:prstGeom prst="rect">
            <a:avLst/>
          </a:prstGeom>
        </p:spPr>
        <p:txBody>
          <a:bodyPr>
            <a:normAutofit fontScale="92500" lnSpcReduction="10000"/>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733" b="0" dirty="0">
                <a:solidFill>
                  <a:schemeClr val="tx1"/>
                </a:solidFill>
              </a:rPr>
              <a:t>What is Conformity Assessment ?</a:t>
            </a:r>
          </a:p>
          <a:p>
            <a:pPr>
              <a:buFont typeface="Wingdings" pitchFamily="2" charset="2"/>
              <a:buChar char="Ø"/>
            </a:pPr>
            <a:r>
              <a:rPr lang="en-GB" sz="3733" b="0" dirty="0">
                <a:solidFill>
                  <a:schemeClr val="tx1"/>
                </a:solidFill>
              </a:rPr>
              <a:t>Demonstration that specified requirements (IEC International Standards) relating to a product, process, system, person or body are fulfilled</a:t>
            </a:r>
          </a:p>
          <a:p>
            <a:pPr marL="0" indent="0">
              <a:buNone/>
            </a:pPr>
            <a:endParaRPr lang="en-GB" sz="3733" b="0" dirty="0">
              <a:solidFill>
                <a:schemeClr val="tx1"/>
              </a:solidFill>
            </a:endParaRPr>
          </a:p>
          <a:p>
            <a:pPr marL="0" indent="0">
              <a:buNone/>
            </a:pPr>
            <a:r>
              <a:rPr lang="en-GB" sz="3733" b="0" i="1" dirty="0">
                <a:solidFill>
                  <a:schemeClr val="tx1"/>
                </a:solidFill>
              </a:rPr>
              <a:t>Testing, inspection and certification are part of the concept of Conformity Assessment either as a stand alone activity or all together.</a:t>
            </a:r>
          </a:p>
          <a:p>
            <a:pPr marL="0" indent="0">
              <a:buNone/>
            </a:pPr>
            <a:endParaRPr lang="en-GB" sz="3733" dirty="0"/>
          </a:p>
        </p:txBody>
      </p:sp>
    </p:spTree>
    <p:extLst>
      <p:ext uri="{BB962C8B-B14F-4D97-AF65-F5344CB8AC3E}">
        <p14:creationId xmlns:p14="http://schemas.microsoft.com/office/powerpoint/2010/main" val="1541124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30</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265747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Operation</a:t>
            </a:r>
            <a:endParaRPr lang="en-US" sz="4267" b="1" dirty="0">
              <a:ln w="1905"/>
              <a:effectLst>
                <a:innerShdw blurRad="69850" dist="43180" dir="5400000">
                  <a:srgbClr val="000000">
                    <a:alpha val="65000"/>
                  </a:srgbClr>
                </a:innerShdw>
              </a:effectLst>
            </a:endParaRPr>
          </a:p>
        </p:txBody>
      </p:sp>
      <p:pic>
        <p:nvPicPr>
          <p:cNvPr id="5" name="Picture 2">
            <a:extLst>
              <a:ext uri="{FF2B5EF4-FFF2-40B4-BE49-F238E27FC236}">
                <a16:creationId xmlns:a16="http://schemas.microsoft.com/office/drawing/2014/main" id="{D3295D69-6B4D-40FB-8511-7242AFA62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957" y="1285257"/>
            <a:ext cx="4128459" cy="548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platzhalter 2">
            <a:extLst>
              <a:ext uri="{FF2B5EF4-FFF2-40B4-BE49-F238E27FC236}">
                <a16:creationId xmlns:a16="http://schemas.microsoft.com/office/drawing/2014/main" id="{608338B4-4FAE-4699-A74A-58883CF33543}"/>
              </a:ext>
            </a:extLst>
          </p:cNvPr>
          <p:cNvSpPr txBox="1">
            <a:spLocks/>
          </p:cNvSpPr>
          <p:nvPr/>
        </p:nvSpPr>
        <p:spPr>
          <a:xfrm>
            <a:off x="1007435" y="1285256"/>
            <a:ext cx="4453597" cy="5112752"/>
          </a:xfrm>
          <a:prstGeom prst="rect">
            <a:avLst/>
          </a:prstGeom>
        </p:spPr>
        <p:txBody>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ltLang="de-DE" sz="3733" b="0" dirty="0">
                <a:solidFill>
                  <a:schemeClr val="tx1"/>
                </a:solidFill>
              </a:rPr>
              <a:t>NCB</a:t>
            </a:r>
          </a:p>
          <a:p>
            <a:r>
              <a:rPr lang="de-DE" altLang="de-DE" sz="3733" b="0" dirty="0">
                <a:solidFill>
                  <a:schemeClr val="tx1"/>
                </a:solidFill>
              </a:rPr>
              <a:t>CBTL</a:t>
            </a:r>
          </a:p>
          <a:p>
            <a:r>
              <a:rPr lang="de-DE" altLang="de-DE" sz="3733" b="0" dirty="0">
                <a:solidFill>
                  <a:schemeClr val="tx1"/>
                </a:solidFill>
              </a:rPr>
              <a:t>SPTL</a:t>
            </a:r>
          </a:p>
          <a:p>
            <a:r>
              <a:rPr lang="de-DE" altLang="de-DE" sz="3733" b="0" dirty="0">
                <a:solidFill>
                  <a:schemeClr val="tx1"/>
                </a:solidFill>
              </a:rPr>
              <a:t>CTF</a:t>
            </a:r>
          </a:p>
          <a:p>
            <a:r>
              <a:rPr lang="de-DE" altLang="de-DE" sz="3733" b="0" dirty="0">
                <a:solidFill>
                  <a:schemeClr val="tx1"/>
                </a:solidFill>
              </a:rPr>
              <a:t>LTR</a:t>
            </a:r>
          </a:p>
          <a:p>
            <a:r>
              <a:rPr lang="de-DE" altLang="de-DE" sz="3733" b="0" dirty="0">
                <a:solidFill>
                  <a:schemeClr val="tx1"/>
                </a:solidFill>
              </a:rPr>
              <a:t>Process</a:t>
            </a:r>
          </a:p>
          <a:p>
            <a:pPr lvl="1"/>
            <a:r>
              <a:rPr lang="de-DE" sz="3733" b="0" dirty="0">
                <a:solidFill>
                  <a:schemeClr val="tx1"/>
                </a:solidFill>
              </a:rPr>
              <a:t>Issuing</a:t>
            </a:r>
            <a:endParaRPr lang="de-DE" altLang="de-DE" sz="3733" b="0" dirty="0">
              <a:solidFill>
                <a:schemeClr val="tx1"/>
              </a:solidFill>
            </a:endParaRPr>
          </a:p>
          <a:p>
            <a:pPr lvl="1"/>
            <a:r>
              <a:rPr lang="de-DE" altLang="de-DE" sz="3733" b="0" dirty="0">
                <a:solidFill>
                  <a:schemeClr val="tx1"/>
                </a:solidFill>
              </a:rPr>
              <a:t>Recognizing</a:t>
            </a:r>
          </a:p>
          <a:p>
            <a:endParaRPr lang="de-DE" altLang="de-DE" sz="3733" b="0" dirty="0">
              <a:solidFill>
                <a:schemeClr val="tx1"/>
              </a:solidFill>
            </a:endParaRPr>
          </a:p>
          <a:p>
            <a:endParaRPr lang="de-DE" altLang="de-DE" sz="3733" dirty="0"/>
          </a:p>
        </p:txBody>
      </p:sp>
    </p:spTree>
    <p:extLst>
      <p:ext uri="{BB962C8B-B14F-4D97-AF65-F5344CB8AC3E}">
        <p14:creationId xmlns:p14="http://schemas.microsoft.com/office/powerpoint/2010/main" val="20200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31</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310514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Framework</a:t>
            </a:r>
            <a:endParaRPr lang="en-US" sz="4267" b="1" dirty="0">
              <a:ln w="1905"/>
              <a:effectLst>
                <a:innerShdw blurRad="69850" dist="43180" dir="5400000">
                  <a:srgbClr val="000000">
                    <a:alpha val="65000"/>
                  </a:srgbClr>
                </a:innerShdw>
              </a:effectLst>
            </a:endParaRPr>
          </a:p>
        </p:txBody>
      </p:sp>
      <p:pic>
        <p:nvPicPr>
          <p:cNvPr id="3" name="Picture 2">
            <a:extLst>
              <a:ext uri="{FF2B5EF4-FFF2-40B4-BE49-F238E27FC236}">
                <a16:creationId xmlns:a16="http://schemas.microsoft.com/office/drawing/2014/main" id="{5B6951B1-A720-40F2-9DA7-AC93774AFB34}"/>
              </a:ext>
            </a:extLst>
          </p:cNvPr>
          <p:cNvPicPr>
            <a:picLocks noChangeAspect="1"/>
          </p:cNvPicPr>
          <p:nvPr/>
        </p:nvPicPr>
        <p:blipFill>
          <a:blip r:embed="rId2"/>
          <a:stretch>
            <a:fillRect/>
          </a:stretch>
        </p:blipFill>
        <p:spPr>
          <a:xfrm>
            <a:off x="4014135" y="1329641"/>
            <a:ext cx="4163730" cy="5528359"/>
          </a:xfrm>
          <a:prstGeom prst="rect">
            <a:avLst/>
          </a:prstGeom>
        </p:spPr>
      </p:pic>
    </p:spTree>
    <p:extLst>
      <p:ext uri="{BB962C8B-B14F-4D97-AF65-F5344CB8AC3E}">
        <p14:creationId xmlns:p14="http://schemas.microsoft.com/office/powerpoint/2010/main" val="102755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32</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5505449" cy="683329"/>
          </a:xfrm>
          <a:prstGeom prst="rect">
            <a:avLst/>
          </a:prstGeom>
          <a:noFill/>
        </p:spPr>
        <p:txBody>
          <a:bodyPr wrap="square" rtlCol="0">
            <a:spAutoFit/>
          </a:bodyPr>
          <a:lstStyle/>
          <a:p>
            <a:pPr algn="ctr"/>
            <a:r>
              <a:rPr lang="en-US" sz="4267" b="1" dirty="0">
                <a:ln w="1905"/>
                <a:effectLst>
                  <a:innerShdw blurRad="69850" dist="43180" dir="5400000">
                    <a:srgbClr val="000000">
                      <a:alpha val="65000"/>
                    </a:srgbClr>
                  </a:innerShdw>
                </a:effectLst>
              </a:rPr>
              <a:t>Application Process</a:t>
            </a:r>
          </a:p>
        </p:txBody>
      </p:sp>
      <p:sp>
        <p:nvSpPr>
          <p:cNvPr id="5" name="Textplatzhalter 2">
            <a:extLst>
              <a:ext uri="{FF2B5EF4-FFF2-40B4-BE49-F238E27FC236}">
                <a16:creationId xmlns:a16="http://schemas.microsoft.com/office/drawing/2014/main" id="{37BE88E0-9C30-4081-B8C5-6FF7DE7CC213}"/>
              </a:ext>
            </a:extLst>
          </p:cNvPr>
          <p:cNvSpPr txBox="1">
            <a:spLocks/>
          </p:cNvSpPr>
          <p:nvPr/>
        </p:nvSpPr>
        <p:spPr>
          <a:xfrm>
            <a:off x="590400" y="1456887"/>
            <a:ext cx="11040533" cy="4610317"/>
          </a:xfrm>
          <a:prstGeom prst="rect">
            <a:avLst/>
          </a:prstGeom>
        </p:spPr>
        <p:txBody>
          <a:bodyPr rtlCol="0">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sz="3200" b="0" dirty="0">
                <a:solidFill>
                  <a:schemeClr val="tx1"/>
                </a:solidFill>
              </a:rPr>
              <a:t>An application for the acceptance of a laboratory as a CBTL for testing of products according to one or more IECEE accepted standards and are in the scope of the Issuing and Recognizing NCB of the candidate laboratory, shall be made by the NCB, via the Member Body of the IECEE for that NCB. </a:t>
            </a:r>
          </a:p>
          <a:p>
            <a:pPr marL="0" indent="0">
              <a:buNone/>
              <a:defRPr/>
            </a:pPr>
            <a:r>
              <a:rPr lang="en-US" sz="3200" b="0" dirty="0">
                <a:solidFill>
                  <a:schemeClr val="tx1"/>
                </a:solidFill>
              </a:rPr>
              <a:t>The application shall be submitted to the Secretary of the IECEE and shall be accompanied by the relevant documentation as detailed in OD-2007</a:t>
            </a:r>
            <a:r>
              <a:rPr lang="en-US" sz="3200" dirty="0"/>
              <a:t>.</a:t>
            </a:r>
            <a:endParaRPr lang="de-DE" sz="3200" dirty="0"/>
          </a:p>
        </p:txBody>
      </p:sp>
    </p:spTree>
    <p:extLst>
      <p:ext uri="{BB962C8B-B14F-4D97-AF65-F5344CB8AC3E}">
        <p14:creationId xmlns:p14="http://schemas.microsoft.com/office/powerpoint/2010/main" val="1067834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4478A-76EC-4567-9DEF-45BDDCAD91B5}"/>
              </a:ext>
            </a:extLst>
          </p:cNvPr>
          <p:cNvPicPr>
            <a:picLocks noChangeAspect="1"/>
          </p:cNvPicPr>
          <p:nvPr/>
        </p:nvPicPr>
        <p:blipFill>
          <a:blip r:embed="rId2"/>
          <a:stretch>
            <a:fillRect/>
          </a:stretch>
        </p:blipFill>
        <p:spPr>
          <a:xfrm>
            <a:off x="0" y="0"/>
            <a:ext cx="12188389" cy="6858000"/>
          </a:xfrm>
          <a:prstGeom prst="rect">
            <a:avLst/>
          </a:prstGeom>
        </p:spPr>
      </p:pic>
      <p:sp>
        <p:nvSpPr>
          <p:cNvPr id="4" name="Slide Number Placeholder 3"/>
          <p:cNvSpPr>
            <a:spLocks noGrp="1"/>
          </p:cNvSpPr>
          <p:nvPr>
            <p:ph type="sldNum" sz="quarter" idx="4"/>
          </p:nvPr>
        </p:nvSpPr>
        <p:spPr/>
        <p:txBody>
          <a:bodyPr/>
          <a:lstStyle/>
          <a:p>
            <a:fld id="{C2B32AA8-9B4E-4D53-AE6E-350E87BFFB19}" type="slidenum">
              <a:rPr lang="fr-CH" smtClean="0"/>
              <a:pPr/>
              <a:t>33</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460057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Peer Assessment</a:t>
            </a:r>
            <a:endParaRPr lang="en-US" sz="4267" b="1" dirty="0">
              <a:ln w="1905"/>
              <a:effectLst>
                <a:innerShdw blurRad="69850" dist="43180" dir="5400000">
                  <a:srgbClr val="000000">
                    <a:alpha val="65000"/>
                  </a:srgbClr>
                </a:innerShdw>
              </a:effectLst>
            </a:endParaRPr>
          </a:p>
        </p:txBody>
      </p:sp>
      <p:sp>
        <p:nvSpPr>
          <p:cNvPr id="5" name="Textplatzhalter 2">
            <a:extLst>
              <a:ext uri="{FF2B5EF4-FFF2-40B4-BE49-F238E27FC236}">
                <a16:creationId xmlns:a16="http://schemas.microsoft.com/office/drawing/2014/main" id="{CCA329A2-8A84-4BB7-A419-9A5A419E2493}"/>
              </a:ext>
            </a:extLst>
          </p:cNvPr>
          <p:cNvSpPr txBox="1">
            <a:spLocks/>
          </p:cNvSpPr>
          <p:nvPr/>
        </p:nvSpPr>
        <p:spPr>
          <a:xfrm>
            <a:off x="7007424" y="2654640"/>
            <a:ext cx="5184576" cy="2515344"/>
          </a:xfrm>
          <a:prstGeom prst="rect">
            <a:avLst/>
          </a:prstGeom>
        </p:spPr>
        <p:txBody>
          <a:bodyPr rtlCol="0">
            <a:norm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3200" b="0" dirty="0">
                <a:solidFill>
                  <a:schemeClr val="tx1"/>
                </a:solidFill>
              </a:rPr>
              <a:t>The candidate CB Testing Laboratory shall be assessed according to the Rules of IECEE 02-3. </a:t>
            </a:r>
            <a:endParaRPr lang="de-DE" sz="3200" b="0" dirty="0">
              <a:solidFill>
                <a:schemeClr val="tx1"/>
              </a:solidFill>
            </a:endParaRPr>
          </a:p>
        </p:txBody>
      </p:sp>
      <p:pic>
        <p:nvPicPr>
          <p:cNvPr id="8" name="Picture 7">
            <a:extLst>
              <a:ext uri="{FF2B5EF4-FFF2-40B4-BE49-F238E27FC236}">
                <a16:creationId xmlns:a16="http://schemas.microsoft.com/office/drawing/2014/main" id="{F38AB13D-5021-442C-82D4-53D180CFEEAE}"/>
              </a:ext>
            </a:extLst>
          </p:cNvPr>
          <p:cNvPicPr>
            <a:picLocks noChangeAspect="1"/>
          </p:cNvPicPr>
          <p:nvPr/>
        </p:nvPicPr>
        <p:blipFill>
          <a:blip r:embed="rId3"/>
          <a:stretch>
            <a:fillRect/>
          </a:stretch>
        </p:blipFill>
        <p:spPr>
          <a:xfrm>
            <a:off x="1504950" y="1306083"/>
            <a:ext cx="5076826" cy="5439456"/>
          </a:xfrm>
          <a:prstGeom prst="rect">
            <a:avLst/>
          </a:prstGeom>
        </p:spPr>
      </p:pic>
    </p:spTree>
    <p:extLst>
      <p:ext uri="{BB962C8B-B14F-4D97-AF65-F5344CB8AC3E}">
        <p14:creationId xmlns:p14="http://schemas.microsoft.com/office/powerpoint/2010/main" val="2299807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2060963" y="1713384"/>
            <a:ext cx="2564247" cy="1049921"/>
          </a:xfrm>
          <a:prstGeom prst="rect">
            <a:avLst/>
          </a:prstGeom>
          <a:solidFill>
            <a:schemeClr val="folHlink"/>
          </a:solidFill>
          <a:ln w="12700">
            <a:solidFill>
              <a:schemeClr val="tx1"/>
            </a:solidFill>
            <a:miter lim="800000"/>
            <a:headEnd type="none" w="sm" len="sm"/>
            <a:tailEnd type="none" w="sm" len="sm"/>
          </a:ln>
          <a:effectLst/>
        </p:spPr>
        <p:txBody>
          <a:bodyPr wrap="none" lIns="95691" tIns="47847" rIns="95691" bIns="47847" anchor="ctr"/>
          <a:lstStyle/>
          <a:p>
            <a:pPr algn="ctr" defTabSz="955597" eaLnBrk="0" hangingPunct="0"/>
            <a:r>
              <a:rPr lang="en-GB" sz="2400" dirty="0">
                <a:solidFill>
                  <a:srgbClr val="1D158B"/>
                </a:solidFill>
                <a:latin typeface="Times New Roman" pitchFamily="18" charset="0"/>
              </a:rPr>
              <a:t> </a:t>
            </a:r>
            <a:r>
              <a:rPr lang="en-GB" sz="2400" dirty="0">
                <a:solidFill>
                  <a:srgbClr val="1D158B"/>
                </a:solidFill>
              </a:rPr>
              <a:t>Testing Laboratory</a:t>
            </a:r>
          </a:p>
          <a:p>
            <a:pPr algn="ctr" defTabSz="955597" eaLnBrk="0" hangingPunct="0"/>
            <a:r>
              <a:rPr lang="en-GB" sz="2400" dirty="0">
                <a:solidFill>
                  <a:srgbClr val="1D158B"/>
                </a:solidFill>
              </a:rPr>
              <a:t>CBTL</a:t>
            </a:r>
          </a:p>
        </p:txBody>
      </p:sp>
      <p:sp>
        <p:nvSpPr>
          <p:cNvPr id="1040387" name="Line 3"/>
          <p:cNvSpPr>
            <a:spLocks noChangeShapeType="1"/>
          </p:cNvSpPr>
          <p:nvPr/>
        </p:nvSpPr>
        <p:spPr bwMode="auto">
          <a:xfrm flipV="1">
            <a:off x="3811398" y="3833332"/>
            <a:ext cx="1462415" cy="2235"/>
          </a:xfrm>
          <a:prstGeom prst="line">
            <a:avLst/>
          </a:prstGeom>
          <a:noFill/>
          <a:ln w="57150">
            <a:solidFill>
              <a:schemeClr val="tx1"/>
            </a:solidFill>
            <a:round/>
            <a:headEnd/>
            <a:tailEnd type="arrow" w="med" len="med"/>
          </a:ln>
          <a:effectLst/>
        </p:spPr>
        <p:txBody>
          <a:bodyPr wrap="none" lIns="67373" tIns="33687" rIns="67373" bIns="33687" anchor="ctr"/>
          <a:lstStyle/>
          <a:p>
            <a:endParaRPr lang="de-DE"/>
          </a:p>
        </p:txBody>
      </p:sp>
      <p:cxnSp>
        <p:nvCxnSpPr>
          <p:cNvPr id="1040388" name="AutoShape 4"/>
          <p:cNvCxnSpPr>
            <a:cxnSpLocks noChangeShapeType="1"/>
            <a:endCxn id="1040389" idx="2"/>
          </p:cNvCxnSpPr>
          <p:nvPr/>
        </p:nvCxnSpPr>
        <p:spPr bwMode="auto">
          <a:xfrm rot="16200000">
            <a:off x="6551266" y="2390089"/>
            <a:ext cx="779623" cy="1510419"/>
          </a:xfrm>
          <a:prstGeom prst="bentConnector3">
            <a:avLst>
              <a:gd name="adj1" fmla="val 50000"/>
            </a:avLst>
          </a:prstGeom>
          <a:noFill/>
          <a:ln w="57150">
            <a:solidFill>
              <a:schemeClr val="tx1"/>
            </a:solidFill>
            <a:miter lim="800000"/>
            <a:headEnd/>
            <a:tailEnd type="triangle" w="med" len="med"/>
          </a:ln>
          <a:effectLst/>
        </p:spPr>
      </p:cxnSp>
      <p:sp>
        <p:nvSpPr>
          <p:cNvPr id="1040389" name="Rectangle 5"/>
          <p:cNvSpPr>
            <a:spLocks noChangeArrowheads="1"/>
          </p:cNvSpPr>
          <p:nvPr/>
        </p:nvSpPr>
        <p:spPr bwMode="auto">
          <a:xfrm>
            <a:off x="7038757" y="1943474"/>
            <a:ext cx="1315057" cy="812015"/>
          </a:xfrm>
          <a:prstGeom prst="rect">
            <a:avLst/>
          </a:prstGeom>
          <a:solidFill>
            <a:schemeClr val="accent1"/>
          </a:solidFill>
          <a:ln w="12700">
            <a:solidFill>
              <a:schemeClr val="tx2"/>
            </a:solidFill>
            <a:miter lim="800000"/>
            <a:headEnd type="none" w="sm" len="sm"/>
            <a:tailEnd type="none" w="sm" len="sm"/>
          </a:ln>
          <a:effectLst/>
        </p:spPr>
        <p:txBody>
          <a:bodyPr wrap="none" lIns="67373" tIns="33687" rIns="67373" bIns="33687" anchor="ctr"/>
          <a:lstStyle/>
          <a:p>
            <a:endParaRPr lang="de-DE"/>
          </a:p>
        </p:txBody>
      </p:sp>
      <p:graphicFrame>
        <p:nvGraphicFramePr>
          <p:cNvPr id="1040390" name="Object 6"/>
          <p:cNvGraphicFramePr>
            <a:graphicFrameLocks noChangeAspect="1"/>
          </p:cNvGraphicFramePr>
          <p:nvPr/>
        </p:nvGraphicFramePr>
        <p:xfrm>
          <a:off x="8839424" y="3814346"/>
          <a:ext cx="1577056" cy="1079855"/>
        </p:xfrm>
        <a:graphic>
          <a:graphicData uri="http://schemas.openxmlformats.org/presentationml/2006/ole">
            <mc:AlternateContent xmlns:mc="http://schemas.openxmlformats.org/markup-compatibility/2006">
              <mc:Choice xmlns:v="urn:schemas-microsoft-com:vml" Requires="v">
                <p:oleObj spid="_x0000_s1050" name="Visio" r:id="rId4" imgW="1386360" imgH="979920" progId="">
                  <p:embed/>
                </p:oleObj>
              </mc:Choice>
              <mc:Fallback>
                <p:oleObj name="Visio" r:id="rId4" imgW="1386360" imgH="979920" progId="">
                  <p:embed/>
                  <p:pic>
                    <p:nvPicPr>
                      <p:cNvPr id="10403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424" y="3814346"/>
                        <a:ext cx="1577056" cy="1079855"/>
                      </a:xfrm>
                      <a:prstGeom prst="rect">
                        <a:avLst/>
                      </a:prstGeom>
                      <a:noFill/>
                      <a:ln>
                        <a:noFill/>
                      </a:ln>
                      <a:effectLst/>
                    </p:spPr>
                  </p:pic>
                </p:oleObj>
              </mc:Fallback>
            </mc:AlternateContent>
          </a:graphicData>
        </a:graphic>
      </p:graphicFrame>
      <p:graphicFrame>
        <p:nvGraphicFramePr>
          <p:cNvPr id="1040391" name="Object 7"/>
          <p:cNvGraphicFramePr>
            <a:graphicFrameLocks noChangeAspect="1"/>
          </p:cNvGraphicFramePr>
          <p:nvPr/>
        </p:nvGraphicFramePr>
        <p:xfrm>
          <a:off x="7392637" y="2001555"/>
          <a:ext cx="517987" cy="727127"/>
        </p:xfrm>
        <a:graphic>
          <a:graphicData uri="http://schemas.openxmlformats.org/presentationml/2006/ole">
            <mc:AlternateContent xmlns:mc="http://schemas.openxmlformats.org/markup-compatibility/2006">
              <mc:Choice xmlns:v="urn:schemas-microsoft-com:vml" Requires="v">
                <p:oleObj spid="_x0000_s1051" name="Visio" r:id="rId6" imgW="551880" imgH="774360" progId="">
                  <p:embed/>
                </p:oleObj>
              </mc:Choice>
              <mc:Fallback>
                <p:oleObj name="Visio" r:id="rId6" imgW="551880" imgH="774360" progId="">
                  <p:embed/>
                  <p:pic>
                    <p:nvPicPr>
                      <p:cNvPr id="104039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637" y="2001555"/>
                        <a:ext cx="517987" cy="72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0392" name="Object 8"/>
          <p:cNvGraphicFramePr>
            <a:graphicFrameLocks noChangeAspect="1"/>
          </p:cNvGraphicFramePr>
          <p:nvPr/>
        </p:nvGraphicFramePr>
        <p:xfrm>
          <a:off x="2602393" y="3277098"/>
          <a:ext cx="1187793" cy="853341"/>
        </p:xfrm>
        <a:graphic>
          <a:graphicData uri="http://schemas.openxmlformats.org/presentationml/2006/ole">
            <mc:AlternateContent xmlns:mc="http://schemas.openxmlformats.org/markup-compatibility/2006">
              <mc:Choice xmlns:v="urn:schemas-microsoft-com:vml" Requires="v">
                <p:oleObj spid="_x0000_s1052" name="Visio" r:id="rId8" imgW="1271880" imgH="911880" progId="">
                  <p:embed/>
                </p:oleObj>
              </mc:Choice>
              <mc:Fallback>
                <p:oleObj name="Visio" r:id="rId8" imgW="1271880" imgH="911880" progId="">
                  <p:embed/>
                  <p:pic>
                    <p:nvPicPr>
                      <p:cNvPr id="104039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2393" y="3277098"/>
                        <a:ext cx="1187793" cy="853341"/>
                      </a:xfrm>
                      <a:prstGeom prst="rect">
                        <a:avLst/>
                      </a:prstGeom>
                      <a:noFill/>
                      <a:ln w="38100">
                        <a:solidFill>
                          <a:srgbClr val="1D158B"/>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0393" name="Object 9"/>
          <p:cNvGraphicFramePr>
            <a:graphicFrameLocks noChangeAspect="1"/>
          </p:cNvGraphicFramePr>
          <p:nvPr/>
        </p:nvGraphicFramePr>
        <p:xfrm>
          <a:off x="9098417" y="1960229"/>
          <a:ext cx="857355" cy="927059"/>
        </p:xfrm>
        <a:graphic>
          <a:graphicData uri="http://schemas.openxmlformats.org/presentationml/2006/ole">
            <mc:AlternateContent xmlns:mc="http://schemas.openxmlformats.org/markup-compatibility/2006">
              <mc:Choice xmlns:v="urn:schemas-microsoft-com:vml" Requires="v">
                <p:oleObj spid="_x0000_s1053" name="Visio" r:id="rId10" imgW="3611880" imgH="2261880" progId="">
                  <p:embed/>
                </p:oleObj>
              </mc:Choice>
              <mc:Fallback>
                <p:oleObj name="Visio" r:id="rId10" imgW="3611880" imgH="2261880" progId="">
                  <p:embed/>
                  <p:pic>
                    <p:nvPicPr>
                      <p:cNvPr id="104039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8417" y="1960229"/>
                        <a:ext cx="857355" cy="92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394" name="Text Box 10"/>
          <p:cNvSpPr txBox="1">
            <a:spLocks noChangeArrowheads="1"/>
          </p:cNvSpPr>
          <p:nvPr/>
        </p:nvSpPr>
        <p:spPr bwMode="auto">
          <a:xfrm>
            <a:off x="6713898" y="1635617"/>
            <a:ext cx="1964772" cy="296683"/>
          </a:xfrm>
          <a:prstGeom prst="rect">
            <a:avLst/>
          </a:prstGeom>
          <a:noFill/>
          <a:ln w="12700">
            <a:noFill/>
            <a:miter lim="800000"/>
            <a:headEnd type="none" w="sm" len="sm"/>
            <a:tailEnd type="none" w="sm" len="sm"/>
          </a:ln>
          <a:effectLst/>
        </p:spPr>
        <p:txBody>
          <a:bodyPr wrap="square" lIns="95691" tIns="47847" rIns="95691" bIns="47847">
            <a:spAutoFit/>
          </a:bodyPr>
          <a:lstStyle/>
          <a:p>
            <a:pPr defTabSz="955597" eaLnBrk="0" hangingPunct="0">
              <a:spcBef>
                <a:spcPct val="50000"/>
              </a:spcBef>
            </a:pPr>
            <a:r>
              <a:rPr lang="en-GB" sz="1300" dirty="0">
                <a:solidFill>
                  <a:srgbClr val="1D158B"/>
                </a:solidFill>
              </a:rPr>
              <a:t>ASSESSMENT TEAM</a:t>
            </a:r>
          </a:p>
        </p:txBody>
      </p:sp>
      <p:sp>
        <p:nvSpPr>
          <p:cNvPr id="1040395" name="Text Box 11"/>
          <p:cNvSpPr txBox="1">
            <a:spLocks noChangeArrowheads="1"/>
          </p:cNvSpPr>
          <p:nvPr/>
        </p:nvSpPr>
        <p:spPr bwMode="auto">
          <a:xfrm>
            <a:off x="2602392" y="3580905"/>
            <a:ext cx="927685" cy="465960"/>
          </a:xfrm>
          <a:prstGeom prst="rect">
            <a:avLst/>
          </a:prstGeom>
          <a:noFill/>
          <a:ln w="12700">
            <a:noFill/>
            <a:miter lim="800000"/>
            <a:headEnd type="none" w="sm" len="sm"/>
            <a:tailEnd type="none" w="sm" len="sm"/>
          </a:ln>
          <a:effectLst/>
        </p:spPr>
        <p:txBody>
          <a:bodyPr lIns="95691" tIns="47847" rIns="95691" bIns="47847">
            <a:spAutoFit/>
          </a:bodyPr>
          <a:lstStyle/>
          <a:p>
            <a:pPr defTabSz="955597" eaLnBrk="0" hangingPunct="0">
              <a:spcBef>
                <a:spcPct val="50000"/>
              </a:spcBef>
            </a:pPr>
            <a:r>
              <a:rPr lang="en-GB" sz="2400" dirty="0">
                <a:solidFill>
                  <a:srgbClr val="1D158B"/>
                </a:solidFill>
              </a:rPr>
              <a:t>ODs</a:t>
            </a:r>
          </a:p>
        </p:txBody>
      </p:sp>
      <p:sp>
        <p:nvSpPr>
          <p:cNvPr id="1040396" name="Line 12"/>
          <p:cNvSpPr>
            <a:spLocks noChangeShapeType="1"/>
          </p:cNvSpPr>
          <p:nvPr/>
        </p:nvSpPr>
        <p:spPr bwMode="auto">
          <a:xfrm>
            <a:off x="8373907" y="2212655"/>
            <a:ext cx="714463" cy="2235"/>
          </a:xfrm>
          <a:prstGeom prst="line">
            <a:avLst/>
          </a:prstGeom>
          <a:noFill/>
          <a:ln w="57150">
            <a:solidFill>
              <a:schemeClr val="tx1"/>
            </a:solidFill>
            <a:round/>
            <a:headEnd type="none" w="sm" len="sm"/>
            <a:tailEnd type="triangle" w="med" len="med"/>
          </a:ln>
          <a:effectLst/>
        </p:spPr>
        <p:txBody>
          <a:bodyPr wrap="none" lIns="67373" tIns="33687" rIns="67373" bIns="33687" anchor="ctr"/>
          <a:lstStyle/>
          <a:p>
            <a:endParaRPr lang="de-DE"/>
          </a:p>
        </p:txBody>
      </p:sp>
      <p:cxnSp>
        <p:nvCxnSpPr>
          <p:cNvPr id="1040397" name="AutoShape 13"/>
          <p:cNvCxnSpPr>
            <a:cxnSpLocks noChangeShapeType="1"/>
          </p:cNvCxnSpPr>
          <p:nvPr/>
        </p:nvCxnSpPr>
        <p:spPr bwMode="auto">
          <a:xfrm rot="5400000">
            <a:off x="7932194" y="2048552"/>
            <a:ext cx="756167" cy="2433637"/>
          </a:xfrm>
          <a:prstGeom prst="bentConnector2">
            <a:avLst/>
          </a:prstGeom>
          <a:noFill/>
          <a:ln w="57150">
            <a:solidFill>
              <a:srgbClr val="F76345"/>
            </a:solidFill>
            <a:miter lim="800000"/>
            <a:headEnd type="none" w="sm" len="sm"/>
            <a:tailEnd type="triangle" w="med" len="med"/>
          </a:ln>
          <a:effectLst/>
        </p:spPr>
      </p:cxnSp>
      <p:sp>
        <p:nvSpPr>
          <p:cNvPr id="1040398" name="Text Box 14"/>
          <p:cNvSpPr txBox="1">
            <a:spLocks noChangeArrowheads="1"/>
          </p:cNvSpPr>
          <p:nvPr/>
        </p:nvSpPr>
        <p:spPr bwMode="auto">
          <a:xfrm>
            <a:off x="8823797" y="1487762"/>
            <a:ext cx="1419993" cy="496738"/>
          </a:xfrm>
          <a:prstGeom prst="rect">
            <a:avLst/>
          </a:prstGeom>
          <a:noFill/>
          <a:ln w="12700">
            <a:noFill/>
            <a:miter lim="800000"/>
            <a:headEnd type="none" w="sm" len="sm"/>
            <a:tailEnd type="none" w="sm" len="sm"/>
          </a:ln>
          <a:effectLst/>
        </p:spPr>
        <p:txBody>
          <a:bodyPr lIns="95691" tIns="47847" rIns="95691" bIns="47847">
            <a:spAutoFit/>
          </a:bodyPr>
          <a:lstStyle/>
          <a:p>
            <a:pPr algn="ctr" defTabSz="955597" eaLnBrk="0" hangingPunct="0">
              <a:spcBef>
                <a:spcPct val="50000"/>
              </a:spcBef>
            </a:pPr>
            <a:r>
              <a:rPr lang="en-GB" sz="1300" dirty="0">
                <a:solidFill>
                  <a:srgbClr val="1D158B"/>
                </a:solidFill>
              </a:rPr>
              <a:t>ASSESSMENT REPORT(s)</a:t>
            </a:r>
          </a:p>
        </p:txBody>
      </p:sp>
      <p:sp>
        <p:nvSpPr>
          <p:cNvPr id="1040400" name="Text Box 16"/>
          <p:cNvSpPr txBox="1">
            <a:spLocks noChangeArrowheads="1"/>
          </p:cNvSpPr>
          <p:nvPr/>
        </p:nvSpPr>
        <p:spPr bwMode="auto">
          <a:xfrm>
            <a:off x="5794029" y="5339423"/>
            <a:ext cx="2075289" cy="327461"/>
          </a:xfrm>
          <a:prstGeom prst="rect">
            <a:avLst/>
          </a:prstGeom>
          <a:solidFill>
            <a:srgbClr val="FF3300"/>
          </a:solidFill>
          <a:ln w="12700">
            <a:noFill/>
            <a:miter lim="800000"/>
            <a:headEnd type="none" w="sm" len="sm"/>
            <a:tailEnd type="none" w="sm" len="sm"/>
          </a:ln>
          <a:effectLst/>
        </p:spPr>
        <p:txBody>
          <a:bodyPr lIns="95691" tIns="47847" rIns="95691" bIns="47847" anchor="ctr" anchorCtr="0">
            <a:spAutoFit/>
          </a:bodyPr>
          <a:lstStyle/>
          <a:p>
            <a:pPr defTabSz="955597" eaLnBrk="0" hangingPunct="0">
              <a:spcBef>
                <a:spcPct val="50000"/>
              </a:spcBef>
            </a:pPr>
            <a:r>
              <a:rPr lang="en-GB" sz="1500" dirty="0">
                <a:solidFill>
                  <a:schemeClr val="bg1"/>
                </a:solidFill>
              </a:rPr>
              <a:t>RECOMMENDATION</a:t>
            </a:r>
          </a:p>
        </p:txBody>
      </p:sp>
      <p:sp>
        <p:nvSpPr>
          <p:cNvPr id="1040401" name="Line 17"/>
          <p:cNvSpPr>
            <a:spLocks noChangeShapeType="1"/>
          </p:cNvSpPr>
          <p:nvPr/>
        </p:nvSpPr>
        <p:spPr bwMode="auto">
          <a:xfrm flipV="1">
            <a:off x="4436551" y="5479700"/>
            <a:ext cx="1412179" cy="10053"/>
          </a:xfrm>
          <a:prstGeom prst="line">
            <a:avLst/>
          </a:prstGeom>
          <a:noFill/>
          <a:ln w="57150">
            <a:solidFill>
              <a:srgbClr val="1D158B"/>
            </a:solidFill>
            <a:round/>
            <a:headEnd type="none" w="sm" len="sm"/>
            <a:tailEnd type="triangle" w="med" len="med"/>
          </a:ln>
          <a:effectLst/>
        </p:spPr>
        <p:txBody>
          <a:bodyPr wrap="none" lIns="67373" tIns="33687" rIns="67373" bIns="33687" anchor="ctr"/>
          <a:lstStyle/>
          <a:p>
            <a:endParaRPr lang="de-DE"/>
          </a:p>
        </p:txBody>
      </p:sp>
      <p:sp>
        <p:nvSpPr>
          <p:cNvPr id="1040402" name="Text Box 18"/>
          <p:cNvSpPr txBox="1">
            <a:spLocks noChangeArrowheads="1"/>
          </p:cNvSpPr>
          <p:nvPr/>
        </p:nvSpPr>
        <p:spPr bwMode="auto">
          <a:xfrm>
            <a:off x="8526848" y="5097859"/>
            <a:ext cx="1524929" cy="773737"/>
          </a:xfrm>
          <a:prstGeom prst="rect">
            <a:avLst/>
          </a:prstGeom>
          <a:noFill/>
          <a:ln w="12700">
            <a:solidFill>
              <a:schemeClr val="tx1"/>
            </a:solidFill>
            <a:miter lim="800000"/>
            <a:headEnd type="none" w="sm" len="sm"/>
            <a:tailEnd type="none" w="sm" len="sm"/>
          </a:ln>
          <a:effectLst/>
        </p:spPr>
        <p:txBody>
          <a:bodyPr wrap="square" lIns="95691" tIns="47847" rIns="95691" bIns="47847">
            <a:spAutoFit/>
          </a:bodyPr>
          <a:lstStyle/>
          <a:p>
            <a:pPr defTabSz="955597" eaLnBrk="0" hangingPunct="0">
              <a:spcBef>
                <a:spcPct val="50000"/>
              </a:spcBef>
            </a:pPr>
            <a:r>
              <a:rPr lang="en-GB" sz="4400" dirty="0"/>
              <a:t>CMC</a:t>
            </a:r>
            <a:endParaRPr lang="en-GB" sz="3500" dirty="0"/>
          </a:p>
        </p:txBody>
      </p:sp>
      <p:sp>
        <p:nvSpPr>
          <p:cNvPr id="1040403" name="Line 19"/>
          <p:cNvSpPr>
            <a:spLocks noChangeShapeType="1"/>
          </p:cNvSpPr>
          <p:nvPr/>
        </p:nvSpPr>
        <p:spPr bwMode="auto">
          <a:xfrm>
            <a:off x="7871384" y="5500917"/>
            <a:ext cx="713347" cy="2235"/>
          </a:xfrm>
          <a:prstGeom prst="line">
            <a:avLst/>
          </a:prstGeom>
          <a:noFill/>
          <a:ln w="57150">
            <a:solidFill>
              <a:schemeClr val="tx1"/>
            </a:solidFill>
            <a:round/>
            <a:headEnd type="none" w="sm" len="sm"/>
            <a:tailEnd type="triangle" w="med" len="med"/>
          </a:ln>
          <a:effectLst/>
        </p:spPr>
        <p:txBody>
          <a:bodyPr wrap="none" lIns="67373" tIns="33687" rIns="67373" bIns="33687" anchor="ctr"/>
          <a:lstStyle/>
          <a:p>
            <a:endParaRPr lang="de-DE"/>
          </a:p>
        </p:txBody>
      </p:sp>
      <p:sp>
        <p:nvSpPr>
          <p:cNvPr id="1040404" name="Line 20"/>
          <p:cNvSpPr>
            <a:spLocks noChangeShapeType="1"/>
          </p:cNvSpPr>
          <p:nvPr/>
        </p:nvSpPr>
        <p:spPr bwMode="auto">
          <a:xfrm flipH="1" flipV="1">
            <a:off x="9380683" y="4579346"/>
            <a:ext cx="20816" cy="557377"/>
          </a:xfrm>
          <a:prstGeom prst="line">
            <a:avLst/>
          </a:prstGeom>
          <a:noFill/>
          <a:ln w="57150">
            <a:solidFill>
              <a:srgbClr val="33CC33"/>
            </a:solidFill>
            <a:round/>
            <a:headEnd type="none" w="sm" len="sm"/>
            <a:tailEnd type="triangle" w="med" len="med"/>
          </a:ln>
          <a:effectLst/>
        </p:spPr>
        <p:txBody>
          <a:bodyPr wrap="none" lIns="67373" tIns="33687" rIns="67373" bIns="33687" anchor="ctr"/>
          <a:lstStyle/>
          <a:p>
            <a:endParaRPr lang="de-DE"/>
          </a:p>
        </p:txBody>
      </p:sp>
      <p:sp>
        <p:nvSpPr>
          <p:cNvPr id="1040405" name="Text Box 21"/>
          <p:cNvSpPr txBox="1">
            <a:spLocks noChangeArrowheads="1"/>
          </p:cNvSpPr>
          <p:nvPr/>
        </p:nvSpPr>
        <p:spPr bwMode="auto">
          <a:xfrm>
            <a:off x="8888543" y="4062305"/>
            <a:ext cx="1067229" cy="281294"/>
          </a:xfrm>
          <a:prstGeom prst="rect">
            <a:avLst/>
          </a:prstGeom>
          <a:noFill/>
          <a:ln w="12700">
            <a:noFill/>
            <a:miter lim="800000"/>
            <a:headEnd type="none" w="sm" len="sm"/>
            <a:tailEnd type="none" w="sm" len="sm"/>
          </a:ln>
          <a:effectLst/>
        </p:spPr>
        <p:txBody>
          <a:bodyPr wrap="square" lIns="95691" tIns="47847" rIns="95691" bIns="47847">
            <a:spAutoFit/>
          </a:bodyPr>
          <a:lstStyle/>
          <a:p>
            <a:pPr defTabSz="955597" eaLnBrk="0" hangingPunct="0">
              <a:spcBef>
                <a:spcPct val="50000"/>
              </a:spcBef>
            </a:pPr>
            <a:r>
              <a:rPr lang="en-GB" sz="1200" dirty="0">
                <a:solidFill>
                  <a:srgbClr val="1D158B"/>
                </a:solidFill>
              </a:rPr>
              <a:t>DECISION</a:t>
            </a:r>
            <a:endParaRPr lang="en-GB" sz="800" dirty="0">
              <a:solidFill>
                <a:srgbClr val="1D158B"/>
              </a:solidFill>
            </a:endParaRPr>
          </a:p>
        </p:txBody>
      </p:sp>
      <p:sp>
        <p:nvSpPr>
          <p:cNvPr id="1040406" name="Line 22"/>
          <p:cNvSpPr>
            <a:spLocks noChangeShapeType="1"/>
          </p:cNvSpPr>
          <p:nvPr/>
        </p:nvSpPr>
        <p:spPr bwMode="auto">
          <a:xfrm flipH="1">
            <a:off x="7106853" y="4220909"/>
            <a:ext cx="1730339" cy="7819"/>
          </a:xfrm>
          <a:prstGeom prst="line">
            <a:avLst/>
          </a:prstGeom>
          <a:noFill/>
          <a:ln w="57150">
            <a:solidFill>
              <a:srgbClr val="0E9214"/>
            </a:solidFill>
            <a:round/>
            <a:headEnd/>
            <a:tailEnd type="triangle" w="med" len="med"/>
          </a:ln>
          <a:effectLst/>
        </p:spPr>
        <p:txBody>
          <a:bodyPr wrap="none" lIns="67373" tIns="33687" rIns="67373" bIns="33687" anchor="ctr"/>
          <a:lstStyle/>
          <a:p>
            <a:endParaRPr lang="de-DE"/>
          </a:p>
        </p:txBody>
      </p:sp>
      <p:sp>
        <p:nvSpPr>
          <p:cNvPr id="1040408" name="Oval 24"/>
          <p:cNvSpPr>
            <a:spLocks noChangeArrowheads="1"/>
          </p:cNvSpPr>
          <p:nvPr/>
        </p:nvSpPr>
        <p:spPr bwMode="auto">
          <a:xfrm>
            <a:off x="2140224" y="4922347"/>
            <a:ext cx="2325352" cy="1081196"/>
          </a:xfrm>
          <a:prstGeom prst="ellipse">
            <a:avLst/>
          </a:prstGeom>
          <a:solidFill>
            <a:schemeClr val="accent1"/>
          </a:solidFill>
          <a:ln w="12700">
            <a:solidFill>
              <a:schemeClr val="tx1"/>
            </a:solidFill>
            <a:round/>
            <a:headEnd type="none" w="sm" len="sm"/>
            <a:tailEnd type="none" w="sm" len="sm"/>
          </a:ln>
          <a:effectLst/>
        </p:spPr>
        <p:txBody>
          <a:bodyPr wrap="none" lIns="67373" tIns="33687" rIns="67373" bIns="33687" anchor="ctr"/>
          <a:lstStyle/>
          <a:p>
            <a:endParaRPr lang="de-DE"/>
          </a:p>
        </p:txBody>
      </p:sp>
      <p:sp>
        <p:nvSpPr>
          <p:cNvPr id="1040409" name="Text Box 25"/>
          <p:cNvSpPr txBox="1">
            <a:spLocks noChangeArrowheads="1"/>
          </p:cNvSpPr>
          <p:nvPr/>
        </p:nvSpPr>
        <p:spPr bwMode="auto">
          <a:xfrm>
            <a:off x="2673839" y="5147969"/>
            <a:ext cx="1548375" cy="652113"/>
          </a:xfrm>
          <a:prstGeom prst="rect">
            <a:avLst/>
          </a:prstGeom>
          <a:noFill/>
          <a:ln w="12700">
            <a:noFill/>
            <a:miter lim="800000"/>
            <a:headEnd type="none" w="sm" len="sm"/>
            <a:tailEnd type="none" w="sm" len="sm"/>
          </a:ln>
          <a:effectLst/>
        </p:spPr>
        <p:txBody>
          <a:bodyPr lIns="112405" tIns="56203" rIns="112405" bIns="56203">
            <a:spAutoFit/>
          </a:bodyPr>
          <a:lstStyle/>
          <a:p>
            <a:pPr defTabSz="1125195" eaLnBrk="0" hangingPunct="0">
              <a:spcBef>
                <a:spcPct val="50000"/>
              </a:spcBef>
            </a:pPr>
            <a:r>
              <a:rPr lang="en-GB" sz="3500" dirty="0">
                <a:cs typeface="Times New Roman" pitchFamily="18" charset="0"/>
              </a:rPr>
              <a:t>PAC</a:t>
            </a:r>
          </a:p>
        </p:txBody>
      </p:sp>
      <p:sp>
        <p:nvSpPr>
          <p:cNvPr id="1040411" name="AutoShape 27"/>
          <p:cNvSpPr>
            <a:spLocks noChangeArrowheads="1"/>
          </p:cNvSpPr>
          <p:nvPr/>
        </p:nvSpPr>
        <p:spPr bwMode="auto">
          <a:xfrm>
            <a:off x="4558233" y="2111017"/>
            <a:ext cx="2471593" cy="373057"/>
          </a:xfrm>
          <a:prstGeom prst="leftArrow">
            <a:avLst>
              <a:gd name="adj1" fmla="val 50000"/>
              <a:gd name="adj2" fmla="val 165719"/>
            </a:avLst>
          </a:prstGeom>
          <a:solidFill>
            <a:schemeClr val="accent1"/>
          </a:solidFill>
          <a:ln w="9525">
            <a:solidFill>
              <a:schemeClr val="tx1"/>
            </a:solidFill>
            <a:miter lim="800000"/>
            <a:headEnd/>
            <a:tailEnd/>
          </a:ln>
          <a:effectLst/>
        </p:spPr>
        <p:txBody>
          <a:bodyPr wrap="none" lIns="67373" tIns="33687" rIns="67373" bIns="33687" anchor="ctr"/>
          <a:lstStyle/>
          <a:p>
            <a:endParaRPr lang="de-DE"/>
          </a:p>
        </p:txBody>
      </p:sp>
      <p:cxnSp>
        <p:nvCxnSpPr>
          <p:cNvPr id="1040412" name="AutoShape 28"/>
          <p:cNvCxnSpPr>
            <a:cxnSpLocks noChangeShapeType="1"/>
          </p:cNvCxnSpPr>
          <p:nvPr/>
        </p:nvCxnSpPr>
        <p:spPr bwMode="auto">
          <a:xfrm rot="5400000">
            <a:off x="4504494" y="3191856"/>
            <a:ext cx="578575" cy="2882408"/>
          </a:xfrm>
          <a:prstGeom prst="bentConnector3">
            <a:avLst>
              <a:gd name="adj1" fmla="val 50000"/>
            </a:avLst>
          </a:prstGeom>
          <a:noFill/>
          <a:ln w="57150">
            <a:solidFill>
              <a:srgbClr val="990099"/>
            </a:solidFill>
            <a:miter lim="800000"/>
            <a:headEnd/>
            <a:tailEnd type="triangle" w="med" len="med"/>
          </a:ln>
          <a:effectLst/>
        </p:spPr>
      </p:cxnSp>
      <p:cxnSp>
        <p:nvCxnSpPr>
          <p:cNvPr id="1040413" name="AutoShape 29"/>
          <p:cNvCxnSpPr>
            <a:cxnSpLocks noChangeShapeType="1"/>
            <a:endCxn id="1040386" idx="1"/>
          </p:cNvCxnSpPr>
          <p:nvPr/>
        </p:nvCxnSpPr>
        <p:spPr bwMode="auto">
          <a:xfrm rot="10800000">
            <a:off x="2060963" y="2238346"/>
            <a:ext cx="3122333" cy="2089289"/>
          </a:xfrm>
          <a:prstGeom prst="bentConnector3">
            <a:avLst>
              <a:gd name="adj1" fmla="val 109762"/>
            </a:avLst>
          </a:prstGeom>
          <a:noFill/>
          <a:ln w="57150">
            <a:solidFill>
              <a:srgbClr val="0E9214"/>
            </a:solidFill>
            <a:miter lim="800000"/>
            <a:headEnd/>
            <a:tailEnd type="triangle" w="med" len="med"/>
          </a:ln>
          <a:effectLst/>
        </p:spPr>
      </p:cxnSp>
      <p:sp>
        <p:nvSpPr>
          <p:cNvPr id="1040414" name="Line 30"/>
          <p:cNvSpPr>
            <a:spLocks noChangeShapeType="1"/>
          </p:cNvSpPr>
          <p:nvPr/>
        </p:nvSpPr>
        <p:spPr bwMode="auto">
          <a:xfrm>
            <a:off x="3223082" y="2763306"/>
            <a:ext cx="7815" cy="502623"/>
          </a:xfrm>
          <a:prstGeom prst="line">
            <a:avLst/>
          </a:prstGeom>
          <a:noFill/>
          <a:ln w="57150">
            <a:solidFill>
              <a:schemeClr val="tx1"/>
            </a:solidFill>
            <a:round/>
            <a:headEnd/>
            <a:tailEnd type="triangle" w="med" len="med"/>
          </a:ln>
          <a:effectLst/>
        </p:spPr>
        <p:txBody>
          <a:bodyPr wrap="none" lIns="67373" tIns="33687" rIns="67373" bIns="33687" anchor="ctr"/>
          <a:lstStyle/>
          <a:p>
            <a:endParaRPr lang="de-DE"/>
          </a:p>
        </p:txBody>
      </p:sp>
      <p:sp>
        <p:nvSpPr>
          <p:cNvPr id="1040415" name="Text Box 31"/>
          <p:cNvSpPr txBox="1">
            <a:spLocks noChangeArrowheads="1"/>
          </p:cNvSpPr>
          <p:nvPr/>
        </p:nvSpPr>
        <p:spPr bwMode="auto">
          <a:xfrm>
            <a:off x="4722335" y="2201486"/>
            <a:ext cx="2218183" cy="191110"/>
          </a:xfrm>
          <a:prstGeom prst="rect">
            <a:avLst/>
          </a:prstGeom>
          <a:noFill/>
          <a:ln w="9525">
            <a:noFill/>
            <a:miter lim="800000"/>
            <a:headEnd/>
            <a:tailEnd/>
          </a:ln>
          <a:effectLst/>
        </p:spPr>
        <p:txBody>
          <a:bodyPr lIns="67344" tIns="33671" rIns="67344" bIns="33671">
            <a:spAutoFit/>
          </a:bodyPr>
          <a:lstStyle/>
          <a:p>
            <a:pPr algn="ctr" eaLnBrk="0" hangingPunct="0">
              <a:spcBef>
                <a:spcPct val="50000"/>
              </a:spcBef>
            </a:pPr>
            <a:r>
              <a:rPr lang="en-GB" sz="800" dirty="0"/>
              <a:t>ON-SITE ASSESSMENT ISO/IEC 17025</a:t>
            </a:r>
          </a:p>
        </p:txBody>
      </p:sp>
      <p:sp>
        <p:nvSpPr>
          <p:cNvPr id="32" name="Rectangle 24"/>
          <p:cNvSpPr>
            <a:spLocks noChangeArrowheads="1"/>
          </p:cNvSpPr>
          <p:nvPr/>
        </p:nvSpPr>
        <p:spPr bwMode="auto">
          <a:xfrm>
            <a:off x="447358" y="330173"/>
            <a:ext cx="7204272" cy="751191"/>
          </a:xfrm>
          <a:prstGeom prst="rect">
            <a:avLst/>
          </a:prstGeom>
          <a:noFill/>
          <a:ln w="12700">
            <a:noFill/>
            <a:miter lim="800000"/>
            <a:headEnd/>
            <a:tailEnd/>
          </a:ln>
          <a:effectLst/>
        </p:spPr>
        <p:txBody>
          <a:bodyPr wrap="square" lIns="95565" tIns="46811" rIns="95565" bIns="46811">
            <a:spAutoFit/>
          </a:bodyPr>
          <a:lstStyle/>
          <a:p>
            <a:pPr algn="ctr" defTabSz="1296956"/>
            <a:r>
              <a:rPr lang="en-US" sz="4267" b="1" dirty="0">
                <a:ln w="1905"/>
                <a:solidFill>
                  <a:srgbClr val="0060A9"/>
                </a:solidFill>
                <a:effectLst>
                  <a:innerShdw blurRad="69850" dist="43180" dir="5400000">
                    <a:srgbClr val="000000">
                      <a:alpha val="65000"/>
                    </a:srgbClr>
                  </a:innerShdw>
                </a:effectLst>
                <a:latin typeface="Arial" pitchFamily="34" charset="0"/>
                <a:cs typeface="Arial" pitchFamily="34" charset="0"/>
              </a:rPr>
              <a:t>Peer Assessment Process</a:t>
            </a:r>
            <a:endParaRPr lang="en-US" sz="3200" b="1" dirty="0">
              <a:ln w="11430"/>
              <a:solidFill>
                <a:schemeClr val="tx1">
                  <a:lumMod val="65000"/>
                  <a:lumOff val="35000"/>
                </a:schemeClr>
              </a:solidFill>
              <a:effectLst>
                <a:outerShdw blurRad="80000" dist="40000" dir="5040000" algn="tl">
                  <a:srgbClr val="000000">
                    <a:alpha val="30000"/>
                  </a:srgbClr>
                </a:outerShdw>
              </a:effectLst>
            </a:endParaRPr>
          </a:p>
        </p:txBody>
      </p:sp>
      <p:sp>
        <p:nvSpPr>
          <p:cNvPr id="33" name="Foliennummernplatzhalter 5"/>
          <p:cNvSpPr>
            <a:spLocks noGrp="1"/>
          </p:cNvSpPr>
          <p:nvPr>
            <p:ph type="sldNum" sz="quarter" idx="12"/>
          </p:nvPr>
        </p:nvSpPr>
        <p:spPr>
          <a:xfrm>
            <a:off x="239349" y="6405331"/>
            <a:ext cx="792088" cy="365125"/>
          </a:xfrm>
        </p:spPr>
        <p:txBody>
          <a:bodyPr/>
          <a:lstStyle/>
          <a:p>
            <a:fld id="{EE30C532-FD6C-4FC2-BBFE-7EBB755DFA23}" type="slidenum">
              <a:rPr lang="de-DE"/>
              <a:pPr/>
              <a:t>34</a:t>
            </a:fld>
            <a:endParaRPr lang="de-DE" dirty="0"/>
          </a:p>
        </p:txBody>
      </p:sp>
      <p:pic>
        <p:nvPicPr>
          <p:cNvPr id="5" name="Picture 4" descr="A picture containing drawing&#10;&#10;Description automatically generated">
            <a:extLst>
              <a:ext uri="{FF2B5EF4-FFF2-40B4-BE49-F238E27FC236}">
                <a16:creationId xmlns:a16="http://schemas.microsoft.com/office/drawing/2014/main" id="{840668E9-EEBE-4E54-A0F7-D7C1289139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40229" y="3544323"/>
            <a:ext cx="1789513" cy="764749"/>
          </a:xfrm>
          <a:prstGeom prst="rect">
            <a:avLst/>
          </a:prstGeom>
        </p:spPr>
      </p:pic>
    </p:spTree>
    <p:extLst>
      <p:ext uri="{BB962C8B-B14F-4D97-AF65-F5344CB8AC3E}">
        <p14:creationId xmlns:p14="http://schemas.microsoft.com/office/powerpoint/2010/main" val="33858933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35</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5409196"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Peer Assessment (1)</a:t>
            </a:r>
            <a:endParaRPr lang="en-US" sz="4267" b="1" dirty="0">
              <a:ln w="1905"/>
              <a:effectLst>
                <a:innerShdw blurRad="69850" dist="43180" dir="5400000">
                  <a:srgbClr val="000000">
                    <a:alpha val="65000"/>
                  </a:srgbClr>
                </a:innerShdw>
              </a:effectLst>
            </a:endParaRPr>
          </a:p>
        </p:txBody>
      </p:sp>
      <p:sp>
        <p:nvSpPr>
          <p:cNvPr id="7" name="Text Box 4">
            <a:extLst>
              <a:ext uri="{FF2B5EF4-FFF2-40B4-BE49-F238E27FC236}">
                <a16:creationId xmlns:a16="http://schemas.microsoft.com/office/drawing/2014/main" id="{9B7B7EC0-4921-426A-BE7A-8F4C6FABAF35}"/>
              </a:ext>
            </a:extLst>
          </p:cNvPr>
          <p:cNvSpPr txBox="1">
            <a:spLocks noChangeArrowheads="1"/>
          </p:cNvSpPr>
          <p:nvPr/>
        </p:nvSpPr>
        <p:spPr bwMode="auto">
          <a:xfrm>
            <a:off x="1118459" y="1604798"/>
            <a:ext cx="9952892" cy="2098527"/>
          </a:xfrm>
          <a:prstGeom prst="rect">
            <a:avLst/>
          </a:prstGeom>
          <a:noFill/>
          <a:ln w="12700">
            <a:noFill/>
            <a:miter lim="800000"/>
            <a:headEnd type="none" w="sm" len="sm"/>
            <a:tailEnd type="none" w="sm" len="sm"/>
          </a:ln>
          <a:effectLst/>
        </p:spPr>
        <p:txBody>
          <a:bodyPr lIns="127505" tIns="63756" rIns="127505" bIns="63756">
            <a:spAutoFit/>
          </a:bodyPr>
          <a:lstStyle/>
          <a:p>
            <a:pPr defTabSz="1274201" eaLnBrk="0" hangingPunct="0">
              <a:spcBef>
                <a:spcPct val="50000"/>
              </a:spcBef>
            </a:pPr>
            <a:r>
              <a:rPr lang="en-US" sz="3200" b="1" dirty="0"/>
              <a:t>Well-founded “Mutual Confidence” is needed for NCBs to grant their Certification Mark on the basis of the review of Test Results without repeat testing</a:t>
            </a:r>
            <a:r>
              <a:rPr lang="en-US" sz="3200" dirty="0"/>
              <a:t>; </a:t>
            </a:r>
            <a:r>
              <a:rPr lang="en-US" sz="3200" b="1" dirty="0"/>
              <a:t>this is what Peer Assessments achieve</a:t>
            </a:r>
            <a:r>
              <a:rPr lang="en-US" sz="3200" dirty="0"/>
              <a:t>.</a:t>
            </a:r>
            <a:endParaRPr lang="en-GB" sz="3200" dirty="0"/>
          </a:p>
        </p:txBody>
      </p:sp>
      <p:sp>
        <p:nvSpPr>
          <p:cNvPr id="8" name="Text Box 2">
            <a:extLst>
              <a:ext uri="{FF2B5EF4-FFF2-40B4-BE49-F238E27FC236}">
                <a16:creationId xmlns:a16="http://schemas.microsoft.com/office/drawing/2014/main" id="{71269AC9-5C2A-4326-9E1A-46380084724B}"/>
              </a:ext>
            </a:extLst>
          </p:cNvPr>
          <p:cNvSpPr txBox="1">
            <a:spLocks noChangeArrowheads="1"/>
          </p:cNvSpPr>
          <p:nvPr/>
        </p:nvSpPr>
        <p:spPr bwMode="auto">
          <a:xfrm>
            <a:off x="1134371" y="3765382"/>
            <a:ext cx="9952892" cy="2590970"/>
          </a:xfrm>
          <a:prstGeom prst="rect">
            <a:avLst/>
          </a:prstGeom>
          <a:noFill/>
          <a:ln w="12700">
            <a:noFill/>
            <a:miter lim="800000"/>
            <a:headEnd type="none" w="sm" len="sm"/>
            <a:tailEnd type="none" w="sm" len="sm"/>
          </a:ln>
          <a:effectLst/>
        </p:spPr>
        <p:txBody>
          <a:bodyPr lIns="127505" tIns="63756" rIns="127505" bIns="63756">
            <a:spAutoFit/>
          </a:bodyPr>
          <a:lstStyle/>
          <a:p>
            <a:pPr defTabSz="1274201" eaLnBrk="0" hangingPunct="0">
              <a:spcBef>
                <a:spcPct val="50000"/>
              </a:spcBef>
            </a:pPr>
            <a:r>
              <a:rPr lang="en-GB" sz="3200" dirty="0">
                <a:cs typeface="Arial" charset="0"/>
              </a:rPr>
              <a:t>Administered </a:t>
            </a:r>
            <a:r>
              <a:rPr lang="en-GB" sz="3200" dirty="0"/>
              <a:t>Globally</a:t>
            </a:r>
            <a:r>
              <a:rPr lang="en-GB" sz="3200" b="1" dirty="0"/>
              <a:t> </a:t>
            </a:r>
            <a:r>
              <a:rPr lang="en-GB" sz="3200" dirty="0">
                <a:cs typeface="Arial" charset="0"/>
              </a:rPr>
              <a:t>by the IECEE Secretariat in Geneva using a registered pool of International Lead Assessors and Technical Assessors located around the world nominated by most of the 54 active member countries</a:t>
            </a:r>
          </a:p>
        </p:txBody>
      </p:sp>
    </p:spTree>
    <p:extLst>
      <p:ext uri="{BB962C8B-B14F-4D97-AF65-F5344CB8AC3E}">
        <p14:creationId xmlns:p14="http://schemas.microsoft.com/office/powerpoint/2010/main" val="2634354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36</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550544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Peer Assessment (2)</a:t>
            </a:r>
            <a:endParaRPr lang="en-US" sz="4267" b="1" dirty="0">
              <a:ln w="1905"/>
              <a:effectLst>
                <a:innerShdw blurRad="69850" dist="43180" dir="5400000">
                  <a:srgbClr val="000000">
                    <a:alpha val="65000"/>
                  </a:srgbClr>
                </a:innerShdw>
              </a:effectLst>
            </a:endParaRPr>
          </a:p>
        </p:txBody>
      </p:sp>
      <p:sp>
        <p:nvSpPr>
          <p:cNvPr id="5" name="Text Box 2">
            <a:extLst>
              <a:ext uri="{FF2B5EF4-FFF2-40B4-BE49-F238E27FC236}">
                <a16:creationId xmlns:a16="http://schemas.microsoft.com/office/drawing/2014/main" id="{777C8A81-86EF-4648-BC6D-433B65E667F5}"/>
              </a:ext>
            </a:extLst>
          </p:cNvPr>
          <p:cNvSpPr txBox="1">
            <a:spLocks noChangeArrowheads="1"/>
          </p:cNvSpPr>
          <p:nvPr/>
        </p:nvSpPr>
        <p:spPr bwMode="auto">
          <a:xfrm>
            <a:off x="821592" y="1289213"/>
            <a:ext cx="10548816" cy="5114768"/>
          </a:xfrm>
          <a:prstGeom prst="rect">
            <a:avLst/>
          </a:prstGeom>
          <a:noFill/>
          <a:ln w="12700">
            <a:noFill/>
            <a:miter lim="800000"/>
            <a:headEnd type="none" w="sm" len="sm"/>
            <a:tailEnd type="none" w="sm" len="sm"/>
          </a:ln>
          <a:effectLst/>
        </p:spPr>
        <p:txBody>
          <a:bodyPr lIns="127536" tIns="63771" rIns="127536" bIns="63771">
            <a:spAutoFit/>
          </a:bodyPr>
          <a:lstStyle/>
          <a:p>
            <a:pPr defTabSz="1274201" eaLnBrk="0" hangingPunct="0">
              <a:spcBef>
                <a:spcPct val="50000"/>
              </a:spcBef>
            </a:pPr>
            <a:r>
              <a:rPr lang="en-GB" sz="3600" dirty="0">
                <a:cs typeface="Arial" charset="0"/>
              </a:rPr>
              <a:t>The assessments are conducted by QMS and Technical Experts, employed by the Member Organisations of the IECEE, which ensure Members’ Certification Bodies and Testing Laboratories are competent to conduct Conformity Assessment activities against: </a:t>
            </a:r>
          </a:p>
          <a:p>
            <a:pPr marL="609585" indent="-609585" defTabSz="1274201" eaLnBrk="0" hangingPunct="0">
              <a:spcBef>
                <a:spcPct val="50000"/>
              </a:spcBef>
              <a:buFont typeface="Wingdings" panose="05000000000000000000" pitchFamily="2" charset="2"/>
              <a:buChar char="Ø"/>
            </a:pPr>
            <a:r>
              <a:rPr lang="en-GB" sz="3600" dirty="0">
                <a:cs typeface="Arial" charset="0"/>
              </a:rPr>
              <a:t>ISO/IEC 17065 and;</a:t>
            </a:r>
          </a:p>
          <a:p>
            <a:pPr marL="609585" indent="-609585" defTabSz="1274201" eaLnBrk="0" hangingPunct="0">
              <a:spcBef>
                <a:spcPct val="50000"/>
              </a:spcBef>
              <a:buFont typeface="Wingdings" panose="05000000000000000000" pitchFamily="2" charset="2"/>
              <a:buChar char="Ø"/>
            </a:pPr>
            <a:r>
              <a:rPr lang="en-GB" sz="3600" dirty="0">
                <a:cs typeface="Arial" charset="0"/>
              </a:rPr>
              <a:t>ISO/IEC 17025</a:t>
            </a:r>
          </a:p>
        </p:txBody>
      </p:sp>
    </p:spTree>
    <p:extLst>
      <p:ext uri="{BB962C8B-B14F-4D97-AF65-F5344CB8AC3E}">
        <p14:creationId xmlns:p14="http://schemas.microsoft.com/office/powerpoint/2010/main" val="56217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37</a:t>
            </a:fld>
            <a:endParaRPr lang="fr-CH" dirty="0"/>
          </a:p>
        </p:txBody>
      </p:sp>
      <p:pic>
        <p:nvPicPr>
          <p:cNvPr id="7" name="Picture 6">
            <a:extLst>
              <a:ext uri="{FF2B5EF4-FFF2-40B4-BE49-F238E27FC236}">
                <a16:creationId xmlns:a16="http://schemas.microsoft.com/office/drawing/2014/main" id="{91D596DB-E9F2-423A-A25A-DD7E6EE33C57}"/>
              </a:ext>
            </a:extLst>
          </p:cNvPr>
          <p:cNvPicPr>
            <a:picLocks noChangeAspect="1"/>
          </p:cNvPicPr>
          <p:nvPr/>
        </p:nvPicPr>
        <p:blipFill>
          <a:blip r:embed="rId2"/>
          <a:stretch>
            <a:fillRect/>
          </a:stretch>
        </p:blipFill>
        <p:spPr>
          <a:xfrm>
            <a:off x="3130627" y="0"/>
            <a:ext cx="5930747" cy="6858000"/>
          </a:xfrm>
          <a:prstGeom prst="rect">
            <a:avLst/>
          </a:prstGeom>
        </p:spPr>
      </p:pic>
    </p:spTree>
    <p:extLst>
      <p:ext uri="{BB962C8B-B14F-4D97-AF65-F5344CB8AC3E}">
        <p14:creationId xmlns:p14="http://schemas.microsoft.com/office/powerpoint/2010/main" val="2000072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38</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3163302"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Suspension</a:t>
            </a:r>
            <a:endParaRPr lang="en-US" sz="4267" b="1" dirty="0">
              <a:ln w="1905"/>
              <a:effectLst>
                <a:innerShdw blurRad="69850" dist="43180" dir="5400000">
                  <a:srgbClr val="000000">
                    <a:alpha val="65000"/>
                  </a:srgbClr>
                </a:innerShdw>
              </a:effectLst>
            </a:endParaRPr>
          </a:p>
        </p:txBody>
      </p:sp>
      <p:sp>
        <p:nvSpPr>
          <p:cNvPr id="5" name="Textplatzhalter 2">
            <a:extLst>
              <a:ext uri="{FF2B5EF4-FFF2-40B4-BE49-F238E27FC236}">
                <a16:creationId xmlns:a16="http://schemas.microsoft.com/office/drawing/2014/main" id="{9B76321D-47F0-4AC0-91E0-46FA19278437}"/>
              </a:ext>
            </a:extLst>
          </p:cNvPr>
          <p:cNvSpPr txBox="1">
            <a:spLocks/>
          </p:cNvSpPr>
          <p:nvPr/>
        </p:nvSpPr>
        <p:spPr>
          <a:xfrm>
            <a:off x="1007435" y="1412777"/>
            <a:ext cx="11040533" cy="4566681"/>
          </a:xfrm>
          <a:prstGeom prst="rect">
            <a:avLst/>
          </a:prstGeom>
        </p:spPr>
        <p:txBody>
          <a:bodyPr rtlCol="0">
            <a:norm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sz="3467" dirty="0">
                <a:solidFill>
                  <a:schemeClr val="tx1"/>
                </a:solidFill>
              </a:rPr>
              <a:t>The acceptance of a CBTL may be suspended or withdrawn by the CMC, on recommendation of the Secretary of the IECEE, if the laboratory no longer fulfils the conditions of IECEE 02-2. Before such a recommendation is made, the laboratory and the NCB involved shall have the opportunity to take corrective action over a period of six months and state their own opinion on the matter.</a:t>
            </a:r>
            <a:endParaRPr lang="de-DE" sz="3467" dirty="0">
              <a:solidFill>
                <a:schemeClr val="tx1"/>
              </a:solidFill>
            </a:endParaRPr>
          </a:p>
        </p:txBody>
      </p:sp>
    </p:spTree>
    <p:extLst>
      <p:ext uri="{BB962C8B-B14F-4D97-AF65-F5344CB8AC3E}">
        <p14:creationId xmlns:p14="http://schemas.microsoft.com/office/powerpoint/2010/main" val="3660665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2"/>
          </p:nvPr>
        </p:nvSpPr>
        <p:spPr/>
        <p:txBody>
          <a:bodyPr/>
          <a:lstStyle/>
          <a:p>
            <a:fld id="{1A1ABE4D-9DE8-429F-91D8-E2305AAFCE60}" type="slidenum">
              <a:rPr lang="de-DE"/>
              <a:pPr/>
              <a:t>39</a:t>
            </a:fld>
            <a:endParaRPr lang="de-DE"/>
          </a:p>
        </p:txBody>
      </p:sp>
      <p:sp>
        <p:nvSpPr>
          <p:cNvPr id="12" name="Text Box 5"/>
          <p:cNvSpPr txBox="1">
            <a:spLocks noChangeArrowheads="1"/>
          </p:cNvSpPr>
          <p:nvPr/>
        </p:nvSpPr>
        <p:spPr bwMode="auto">
          <a:xfrm>
            <a:off x="4470410" y="2852937"/>
            <a:ext cx="1293935" cy="738585"/>
          </a:xfrm>
          <a:prstGeom prst="rect">
            <a:avLst/>
          </a:prstGeom>
          <a:noFill/>
          <a:ln w="12700">
            <a:noFill/>
            <a:miter lim="800000"/>
            <a:headEnd type="none" w="sm" len="sm"/>
            <a:tailEnd type="none" w="sm" len="sm"/>
          </a:ln>
          <a:effectLst/>
        </p:spPr>
        <p:txBody>
          <a:bodyPr lIns="91359" tIns="45681" rIns="91359" bIns="45681">
            <a:spAutoFit/>
          </a:bodyPr>
          <a:lstStyle/>
          <a:p>
            <a:pPr algn="ctr" eaLnBrk="0" hangingPunct="0">
              <a:spcBef>
                <a:spcPct val="50000"/>
              </a:spcBef>
            </a:pPr>
            <a:r>
              <a:rPr lang="en-US" sz="2100" b="1" dirty="0">
                <a:solidFill>
                  <a:schemeClr val="bg1"/>
                </a:solidFill>
                <a:latin typeface="+mj-lt"/>
              </a:rPr>
              <a:t>Board of Appeal</a:t>
            </a:r>
            <a:endParaRPr lang="en-US" sz="2100" dirty="0">
              <a:solidFill>
                <a:schemeClr val="bg1"/>
              </a:solidFill>
              <a:latin typeface="+mj-lt"/>
            </a:endParaRPr>
          </a:p>
        </p:txBody>
      </p:sp>
      <p:sp>
        <p:nvSpPr>
          <p:cNvPr id="20" name="Text Box 5"/>
          <p:cNvSpPr txBox="1">
            <a:spLocks noChangeArrowheads="1"/>
          </p:cNvSpPr>
          <p:nvPr/>
        </p:nvSpPr>
        <p:spPr bwMode="auto">
          <a:xfrm>
            <a:off x="1976304" y="2420889"/>
            <a:ext cx="1485477" cy="1384916"/>
          </a:xfrm>
          <a:prstGeom prst="rect">
            <a:avLst/>
          </a:prstGeom>
          <a:noFill/>
          <a:ln w="12700">
            <a:noFill/>
            <a:miter lim="800000"/>
            <a:headEnd type="none" w="sm" len="sm"/>
            <a:tailEnd type="none" w="sm" len="sm"/>
          </a:ln>
          <a:effectLst/>
        </p:spPr>
        <p:txBody>
          <a:bodyPr wrap="square" lIns="91359" tIns="45681" rIns="91359" bIns="45681">
            <a:spAutoFit/>
          </a:bodyPr>
          <a:lstStyle/>
          <a:p>
            <a:pPr algn="ctr" eaLnBrk="0" hangingPunct="0">
              <a:spcBef>
                <a:spcPct val="50000"/>
              </a:spcBef>
            </a:pPr>
            <a:r>
              <a:rPr lang="en-US" sz="2100" b="1" dirty="0">
                <a:solidFill>
                  <a:schemeClr val="bg1"/>
                </a:solidFill>
                <a:latin typeface="+mj-lt"/>
              </a:rPr>
              <a:t>PSC</a:t>
            </a:r>
          </a:p>
          <a:p>
            <a:pPr algn="ctr" eaLnBrk="0" hangingPunct="0">
              <a:spcBef>
                <a:spcPct val="50000"/>
              </a:spcBef>
            </a:pPr>
            <a:r>
              <a:rPr lang="en-US" b="1" dirty="0">
                <a:solidFill>
                  <a:schemeClr val="bg1"/>
                </a:solidFill>
                <a:latin typeface="+mj-lt"/>
              </a:rPr>
              <a:t>Policy and Strategy Committee</a:t>
            </a:r>
            <a:endParaRPr lang="en-US" dirty="0">
              <a:solidFill>
                <a:schemeClr val="bg1"/>
              </a:solidFill>
              <a:latin typeface="+mj-lt"/>
            </a:endParaRPr>
          </a:p>
        </p:txBody>
      </p:sp>
      <p:pic>
        <p:nvPicPr>
          <p:cNvPr id="2" name="Picture 1">
            <a:extLst>
              <a:ext uri="{FF2B5EF4-FFF2-40B4-BE49-F238E27FC236}">
                <a16:creationId xmlns:a16="http://schemas.microsoft.com/office/drawing/2014/main" id="{F75EE031-AB74-4682-886D-4DD542CBBE3D}"/>
              </a:ext>
            </a:extLst>
          </p:cNvPr>
          <p:cNvPicPr>
            <a:picLocks noChangeAspect="1"/>
          </p:cNvPicPr>
          <p:nvPr/>
        </p:nvPicPr>
        <p:blipFill>
          <a:blip r:embed="rId3"/>
          <a:stretch>
            <a:fillRect/>
          </a:stretch>
        </p:blipFill>
        <p:spPr>
          <a:xfrm>
            <a:off x="3273464" y="1220963"/>
            <a:ext cx="5222803" cy="5507379"/>
          </a:xfrm>
          <a:prstGeom prst="rect">
            <a:avLst/>
          </a:prstGeom>
        </p:spPr>
      </p:pic>
      <p:sp>
        <p:nvSpPr>
          <p:cNvPr id="4" name="Title 3">
            <a:extLst>
              <a:ext uri="{FF2B5EF4-FFF2-40B4-BE49-F238E27FC236}">
                <a16:creationId xmlns:a16="http://schemas.microsoft.com/office/drawing/2014/main" id="{815AF08B-58F8-4C55-9902-117D28C16BB1}"/>
              </a:ext>
            </a:extLst>
          </p:cNvPr>
          <p:cNvSpPr>
            <a:spLocks noGrp="1"/>
          </p:cNvSpPr>
          <p:nvPr>
            <p:ph type="title"/>
          </p:nvPr>
        </p:nvSpPr>
        <p:spPr>
          <a:xfrm>
            <a:off x="520805" y="416213"/>
            <a:ext cx="3818585" cy="409575"/>
          </a:xfrm>
        </p:spPr>
        <p:txBody>
          <a:bodyPr>
            <a:normAutofit fontScale="90000"/>
          </a:bodyPr>
          <a:lstStyle/>
          <a:p>
            <a:pPr algn="ctr"/>
            <a:r>
              <a:rPr lang="en-US" sz="4267" dirty="0">
                <a:ln w="1905"/>
                <a:effectLst>
                  <a:innerShdw blurRad="69850" dist="43180" dir="5400000">
                    <a:srgbClr val="000000">
                      <a:alpha val="65000"/>
                    </a:srgbClr>
                  </a:innerShdw>
                </a:effectLst>
              </a:rPr>
              <a:t>IECEE Structure</a:t>
            </a:r>
            <a:endParaRPr lang="en-GB" dirty="0"/>
          </a:p>
        </p:txBody>
      </p:sp>
    </p:spTree>
    <p:extLst>
      <p:ext uri="{BB962C8B-B14F-4D97-AF65-F5344CB8AC3E}">
        <p14:creationId xmlns:p14="http://schemas.microsoft.com/office/powerpoint/2010/main" val="27176483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a:t>
            </a:fld>
            <a:endParaRPr lang="fr-CH" dirty="0"/>
          </a:p>
        </p:txBody>
      </p:sp>
      <p:pic>
        <p:nvPicPr>
          <p:cNvPr id="7" name="Picture 2" descr="I:\IEC\CAB\Promotion\images\electricalTestAndTagging[1].jpg">
            <a:extLst>
              <a:ext uri="{FF2B5EF4-FFF2-40B4-BE49-F238E27FC236}">
                <a16:creationId xmlns:a16="http://schemas.microsoft.com/office/drawing/2014/main" id="{A7056821-A304-4033-A170-9DEBCD770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700" y="1513418"/>
            <a:ext cx="5974884" cy="51583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239095"/>
            <a:ext cx="11040533" cy="1274323"/>
          </a:xfrm>
          <a:prstGeom prst="rect">
            <a:avLst/>
          </a:prstGeom>
          <a:noFill/>
        </p:spPr>
        <p:txBody>
          <a:bodyPr wrap="square" rtlCol="0">
            <a:spAutoFit/>
          </a:bodyPr>
          <a:lstStyle/>
          <a:p>
            <a:pPr algn="ctr"/>
            <a:r>
              <a:rPr lang="en-US" sz="4267" b="1" dirty="0">
                <a:ln w="1905"/>
                <a:effectLst>
                  <a:innerShdw blurRad="69850" dist="43180" dir="5400000">
                    <a:srgbClr val="000000">
                      <a:alpha val="65000"/>
                    </a:srgbClr>
                  </a:innerShdw>
                </a:effectLst>
              </a:rPr>
              <a:t>IEC conformity assessment is not left to amateurs</a:t>
            </a:r>
          </a:p>
        </p:txBody>
      </p:sp>
    </p:spTree>
    <p:extLst>
      <p:ext uri="{BB962C8B-B14F-4D97-AF65-F5344CB8AC3E}">
        <p14:creationId xmlns:p14="http://schemas.microsoft.com/office/powerpoint/2010/main" val="257867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40</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7382375"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CMC Composition (1)</a:t>
            </a:r>
            <a:endParaRPr lang="en-US" sz="4267" b="1" dirty="0">
              <a:ln w="1905"/>
              <a:effectLst>
                <a:innerShdw blurRad="69850" dist="43180" dir="5400000">
                  <a:srgbClr val="000000">
                    <a:alpha val="65000"/>
                  </a:srgbClr>
                </a:innerShdw>
              </a:effectLst>
            </a:endParaRPr>
          </a:p>
        </p:txBody>
      </p:sp>
      <p:sp>
        <p:nvSpPr>
          <p:cNvPr id="2" name="Rectangle 1">
            <a:extLst>
              <a:ext uri="{FF2B5EF4-FFF2-40B4-BE49-F238E27FC236}">
                <a16:creationId xmlns:a16="http://schemas.microsoft.com/office/drawing/2014/main" id="{6274E0C4-A9A3-4372-A1DE-58BEA9058A70}"/>
              </a:ext>
            </a:extLst>
          </p:cNvPr>
          <p:cNvSpPr/>
          <p:nvPr/>
        </p:nvSpPr>
        <p:spPr>
          <a:xfrm>
            <a:off x="590400" y="1316765"/>
            <a:ext cx="10882197" cy="4399409"/>
          </a:xfrm>
          <a:prstGeom prst="rect">
            <a:avLst/>
          </a:prstGeom>
        </p:spPr>
        <p:txBody>
          <a:bodyPr wrap="square">
            <a:spAutoFit/>
          </a:bodyPr>
          <a:lstStyle/>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a) delegation of up to three persons from each Member Body. The delegation shall take account of all interests in the conformity assessment process at national level, including those of regulatory authorities, equipment users, manufacturers, service providers and conformity assessment bodies</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533387" indent="-533387">
              <a:buFont typeface="+mj-lt"/>
              <a:buAutoNum type="romanLcPeriod"/>
            </a:pPr>
            <a:r>
              <a:rPr lang="en-US" sz="2400" dirty="0">
                <a:latin typeface="Arial" panose="020B0604020202020204" pitchFamily="34" charset="0"/>
                <a:ea typeface="Calibri" panose="020F0502020204030204" pitchFamily="34" charset="0"/>
                <a:cs typeface="Times New Roman" panose="02020603050405020304" pitchFamily="18" charset="0"/>
              </a:rPr>
              <a:t>In the delegation, at least one person shall represent the interests of an NCB or NCBs and at least one person should represent (manufacturing) industry interests. Additional NCBs not represented on the official delegation of a member body may attend as “Other NCB Representatives”</a:t>
            </a:r>
          </a:p>
          <a:p>
            <a:pPr marL="533387" indent="-533387">
              <a:buFont typeface="+mj-lt"/>
              <a:buAutoNum type="romanLcPeriod"/>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457189" indent="-457189">
              <a:buFont typeface="+mj-lt"/>
              <a:buAutoNum type="romanLcPeriod"/>
            </a:pPr>
            <a:r>
              <a:rPr lang="en-GB" sz="2400" dirty="0"/>
              <a:t>Other NCB Representatives to be limited to one representative per Other NCB, and any additional participants to be treated as Observers.</a:t>
            </a:r>
          </a:p>
        </p:txBody>
      </p:sp>
      <p:sp>
        <p:nvSpPr>
          <p:cNvPr id="3" name="Rectangle 2">
            <a:extLst>
              <a:ext uri="{FF2B5EF4-FFF2-40B4-BE49-F238E27FC236}">
                <a16:creationId xmlns:a16="http://schemas.microsoft.com/office/drawing/2014/main" id="{62B75C3C-B2FE-4891-B24F-59EC44AE724B}"/>
              </a:ext>
            </a:extLst>
          </p:cNvPr>
          <p:cNvSpPr/>
          <p:nvPr/>
        </p:nvSpPr>
        <p:spPr>
          <a:xfrm>
            <a:off x="719403" y="5742592"/>
            <a:ext cx="4428200" cy="338554"/>
          </a:xfrm>
          <a:prstGeom prst="rect">
            <a:avLst/>
          </a:prstGeom>
        </p:spPr>
        <p:txBody>
          <a:bodyPr wrap="none">
            <a:spAutoFit/>
          </a:bodyPr>
          <a:lstStyle/>
          <a:p>
            <a:r>
              <a:rPr lang="en-GB" sz="1600" b="1" i="1" dirty="0"/>
              <a:t>Composition per IEC CA 01 and IECEE 01-S</a:t>
            </a:r>
          </a:p>
        </p:txBody>
      </p:sp>
    </p:spTree>
    <p:extLst>
      <p:ext uri="{BB962C8B-B14F-4D97-AF65-F5344CB8AC3E}">
        <p14:creationId xmlns:p14="http://schemas.microsoft.com/office/powerpoint/2010/main" val="3853529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41</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7302165"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CMC Composition (2)</a:t>
            </a:r>
            <a:endParaRPr lang="en-US" sz="4267" b="1" dirty="0">
              <a:ln w="1905"/>
              <a:effectLst>
                <a:innerShdw blurRad="69850" dist="43180" dir="5400000">
                  <a:srgbClr val="000000">
                    <a:alpha val="65000"/>
                  </a:srgbClr>
                </a:innerShdw>
              </a:effectLst>
            </a:endParaRPr>
          </a:p>
        </p:txBody>
      </p:sp>
      <p:sp>
        <p:nvSpPr>
          <p:cNvPr id="3" name="Rectangle 2">
            <a:extLst>
              <a:ext uri="{FF2B5EF4-FFF2-40B4-BE49-F238E27FC236}">
                <a16:creationId xmlns:a16="http://schemas.microsoft.com/office/drawing/2014/main" id="{62B75C3C-B2FE-4891-B24F-59EC44AE724B}"/>
              </a:ext>
            </a:extLst>
          </p:cNvPr>
          <p:cNvSpPr/>
          <p:nvPr/>
        </p:nvSpPr>
        <p:spPr>
          <a:xfrm>
            <a:off x="719403" y="5896115"/>
            <a:ext cx="4428200" cy="338554"/>
          </a:xfrm>
          <a:prstGeom prst="rect">
            <a:avLst/>
          </a:prstGeom>
        </p:spPr>
        <p:txBody>
          <a:bodyPr wrap="none">
            <a:spAutoFit/>
          </a:bodyPr>
          <a:lstStyle/>
          <a:p>
            <a:r>
              <a:rPr lang="en-GB" sz="1600" b="1" i="1" dirty="0"/>
              <a:t>Composition per IEC CA 01 and IECEE 01-S</a:t>
            </a:r>
          </a:p>
        </p:txBody>
      </p:sp>
      <p:sp>
        <p:nvSpPr>
          <p:cNvPr id="5" name="Rectangle 4">
            <a:extLst>
              <a:ext uri="{FF2B5EF4-FFF2-40B4-BE49-F238E27FC236}">
                <a16:creationId xmlns:a16="http://schemas.microsoft.com/office/drawing/2014/main" id="{8D78374A-449D-4156-B812-990EE5F38FFF}"/>
              </a:ext>
            </a:extLst>
          </p:cNvPr>
          <p:cNvSpPr/>
          <p:nvPr/>
        </p:nvSpPr>
        <p:spPr>
          <a:xfrm>
            <a:off x="1468787" y="1196857"/>
            <a:ext cx="10723213" cy="4607608"/>
          </a:xfrm>
          <a:prstGeom prst="rect">
            <a:avLst/>
          </a:prstGeom>
        </p:spPr>
        <p:txBody>
          <a:bodyPr wrap="square">
            <a:spAutoFit/>
          </a:bodyPr>
          <a:lstStyle/>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b) the Chair (without vote)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c) the immediate past Chair (without vote)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d) the Vice-Chair (without vote)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e) the Treasurer (without vote)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f) the Executive Secretary (without vote)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g) the Chair and Secretaries of Committees and Convenors of other Groups       established by the CMC (without vote)</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US" sz="2400" dirty="0">
                <a:latin typeface="Arial" panose="020B0604020202020204" pitchFamily="34" charset="0"/>
                <a:ea typeface="Calibri" panose="020F0502020204030204" pitchFamily="34" charset="0"/>
                <a:cs typeface="Times New Roman" panose="02020603050405020304" pitchFamily="18" charset="0"/>
              </a:rPr>
              <a:t>h) the Chair of the CAB (ex-officio without vote)</a:t>
            </a:r>
          </a:p>
          <a:p>
            <a:pPr>
              <a:lnSpc>
                <a:spcPct val="107000"/>
              </a:lnSpc>
              <a:spcAft>
                <a:spcPts val="1067"/>
              </a:spcAft>
            </a:pPr>
            <a:r>
              <a:rPr lang="en-US" sz="2400" dirty="0" err="1">
                <a:latin typeface="Arial" panose="020B0604020202020204" pitchFamily="34" charset="0"/>
                <a:ea typeface="Calibri" panose="020F0502020204030204" pitchFamily="34" charset="0"/>
                <a:cs typeface="Times New Roman" panose="02020603050405020304" pitchFamily="18" charset="0"/>
              </a:rPr>
              <a:t>i</a:t>
            </a:r>
            <a:r>
              <a:rPr lang="en-US" sz="2400" dirty="0">
                <a:latin typeface="Arial" panose="020B0604020202020204" pitchFamily="34" charset="0"/>
                <a:ea typeface="Calibri" panose="020F0502020204030204" pitchFamily="34" charset="0"/>
                <a:cs typeface="Times New Roman" panose="02020603050405020304" pitchFamily="18" charset="0"/>
              </a:rPr>
              <a:t>) the IEC General Secretary &amp; CEO (ex-officio without vote).</a:t>
            </a: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197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42</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8088228"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Secretariat – Geneva (1)</a:t>
            </a:r>
            <a:endParaRPr lang="en-US" sz="4267" b="1" dirty="0">
              <a:ln w="1905"/>
              <a:effectLst>
                <a:innerShdw blurRad="69850" dist="43180" dir="5400000">
                  <a:srgbClr val="000000">
                    <a:alpha val="65000"/>
                  </a:srgbClr>
                </a:innerShdw>
              </a:effectLst>
            </a:endParaRPr>
          </a:p>
        </p:txBody>
      </p:sp>
      <p:pic>
        <p:nvPicPr>
          <p:cNvPr id="3" name="Picture 2">
            <a:extLst>
              <a:ext uri="{FF2B5EF4-FFF2-40B4-BE49-F238E27FC236}">
                <a16:creationId xmlns:a16="http://schemas.microsoft.com/office/drawing/2014/main" id="{794C1B8D-77E4-47BD-BA1D-9DA45A67EFA4}"/>
              </a:ext>
            </a:extLst>
          </p:cNvPr>
          <p:cNvPicPr>
            <a:picLocks noChangeAspect="1"/>
          </p:cNvPicPr>
          <p:nvPr/>
        </p:nvPicPr>
        <p:blipFill>
          <a:blip r:embed="rId2"/>
          <a:stretch>
            <a:fillRect/>
          </a:stretch>
        </p:blipFill>
        <p:spPr>
          <a:xfrm>
            <a:off x="590401" y="1624964"/>
            <a:ext cx="3569412" cy="1888497"/>
          </a:xfrm>
          <a:prstGeom prst="rect">
            <a:avLst/>
          </a:prstGeom>
        </p:spPr>
      </p:pic>
      <p:pic>
        <p:nvPicPr>
          <p:cNvPr id="5" name="Picture 4">
            <a:extLst>
              <a:ext uri="{FF2B5EF4-FFF2-40B4-BE49-F238E27FC236}">
                <a16:creationId xmlns:a16="http://schemas.microsoft.com/office/drawing/2014/main" id="{69B1CE7A-7A77-408A-901B-E71EB6A8E0B8}"/>
              </a:ext>
            </a:extLst>
          </p:cNvPr>
          <p:cNvPicPr>
            <a:picLocks noChangeAspect="1"/>
          </p:cNvPicPr>
          <p:nvPr/>
        </p:nvPicPr>
        <p:blipFill>
          <a:blip r:embed="rId3"/>
          <a:stretch>
            <a:fillRect/>
          </a:stretch>
        </p:blipFill>
        <p:spPr>
          <a:xfrm>
            <a:off x="4282117" y="1624964"/>
            <a:ext cx="3627767" cy="1888497"/>
          </a:xfrm>
          <a:prstGeom prst="rect">
            <a:avLst/>
          </a:prstGeom>
        </p:spPr>
      </p:pic>
      <p:pic>
        <p:nvPicPr>
          <p:cNvPr id="7" name="Picture 6">
            <a:extLst>
              <a:ext uri="{FF2B5EF4-FFF2-40B4-BE49-F238E27FC236}">
                <a16:creationId xmlns:a16="http://schemas.microsoft.com/office/drawing/2014/main" id="{F12782F9-6796-4141-A48F-E5A6494ECFB3}"/>
              </a:ext>
            </a:extLst>
          </p:cNvPr>
          <p:cNvPicPr>
            <a:picLocks noChangeAspect="1"/>
          </p:cNvPicPr>
          <p:nvPr/>
        </p:nvPicPr>
        <p:blipFill>
          <a:blip r:embed="rId4"/>
          <a:stretch>
            <a:fillRect/>
          </a:stretch>
        </p:blipFill>
        <p:spPr>
          <a:xfrm>
            <a:off x="8098247" y="1631820"/>
            <a:ext cx="3532837" cy="1888499"/>
          </a:xfrm>
          <a:prstGeom prst="rect">
            <a:avLst/>
          </a:prstGeom>
        </p:spPr>
      </p:pic>
      <p:pic>
        <p:nvPicPr>
          <p:cNvPr id="8" name="Picture 7">
            <a:extLst>
              <a:ext uri="{FF2B5EF4-FFF2-40B4-BE49-F238E27FC236}">
                <a16:creationId xmlns:a16="http://schemas.microsoft.com/office/drawing/2014/main" id="{D36C4A20-D533-4FFF-9D28-DA58D8C64ADF}"/>
              </a:ext>
            </a:extLst>
          </p:cNvPr>
          <p:cNvPicPr>
            <a:picLocks noChangeAspect="1"/>
          </p:cNvPicPr>
          <p:nvPr/>
        </p:nvPicPr>
        <p:blipFill>
          <a:blip r:embed="rId5"/>
          <a:stretch>
            <a:fillRect/>
          </a:stretch>
        </p:blipFill>
        <p:spPr>
          <a:xfrm>
            <a:off x="520252" y="3898731"/>
            <a:ext cx="3639560" cy="1888499"/>
          </a:xfrm>
          <a:prstGeom prst="rect">
            <a:avLst/>
          </a:prstGeom>
        </p:spPr>
      </p:pic>
      <p:pic>
        <p:nvPicPr>
          <p:cNvPr id="9" name="Picture 8">
            <a:extLst>
              <a:ext uri="{FF2B5EF4-FFF2-40B4-BE49-F238E27FC236}">
                <a16:creationId xmlns:a16="http://schemas.microsoft.com/office/drawing/2014/main" id="{1CBD9D24-0981-4B3B-AE7F-3D59A61B84EE}"/>
              </a:ext>
            </a:extLst>
          </p:cNvPr>
          <p:cNvPicPr>
            <a:picLocks noChangeAspect="1"/>
          </p:cNvPicPr>
          <p:nvPr/>
        </p:nvPicPr>
        <p:blipFill>
          <a:blip r:embed="rId6"/>
          <a:stretch>
            <a:fillRect/>
          </a:stretch>
        </p:blipFill>
        <p:spPr>
          <a:xfrm>
            <a:off x="4406685" y="3980485"/>
            <a:ext cx="3499633" cy="1813143"/>
          </a:xfrm>
          <a:prstGeom prst="rect">
            <a:avLst/>
          </a:prstGeom>
        </p:spPr>
      </p:pic>
      <p:pic>
        <p:nvPicPr>
          <p:cNvPr id="10" name="Picture 9">
            <a:extLst>
              <a:ext uri="{FF2B5EF4-FFF2-40B4-BE49-F238E27FC236}">
                <a16:creationId xmlns:a16="http://schemas.microsoft.com/office/drawing/2014/main" id="{08E205FA-22ED-47EF-A258-EB1191B0262D}"/>
              </a:ext>
            </a:extLst>
          </p:cNvPr>
          <p:cNvPicPr>
            <a:picLocks noChangeAspect="1"/>
          </p:cNvPicPr>
          <p:nvPr/>
        </p:nvPicPr>
        <p:blipFill>
          <a:blip r:embed="rId7"/>
          <a:stretch>
            <a:fillRect/>
          </a:stretch>
        </p:blipFill>
        <p:spPr>
          <a:xfrm>
            <a:off x="8153190" y="3980485"/>
            <a:ext cx="3499633" cy="1806263"/>
          </a:xfrm>
          <a:prstGeom prst="rect">
            <a:avLst/>
          </a:prstGeom>
        </p:spPr>
      </p:pic>
    </p:spTree>
    <p:extLst>
      <p:ext uri="{BB962C8B-B14F-4D97-AF65-F5344CB8AC3E}">
        <p14:creationId xmlns:p14="http://schemas.microsoft.com/office/powerpoint/2010/main" val="2161913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43</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8032081"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Secretariat – Geneva (2)</a:t>
            </a:r>
            <a:endParaRPr lang="en-US" sz="4267" b="1" dirty="0">
              <a:ln w="1905"/>
              <a:effectLst>
                <a:innerShdw blurRad="69850" dist="43180" dir="5400000">
                  <a:srgbClr val="000000">
                    <a:alpha val="65000"/>
                  </a:srgbClr>
                </a:innerShdw>
              </a:effectLst>
            </a:endParaRPr>
          </a:p>
        </p:txBody>
      </p:sp>
      <p:pic>
        <p:nvPicPr>
          <p:cNvPr id="5" name="Picture 4">
            <a:extLst>
              <a:ext uri="{FF2B5EF4-FFF2-40B4-BE49-F238E27FC236}">
                <a16:creationId xmlns:a16="http://schemas.microsoft.com/office/drawing/2014/main" id="{2B5DD080-E64B-424C-9759-D05D05C52E3B}"/>
              </a:ext>
            </a:extLst>
          </p:cNvPr>
          <p:cNvPicPr>
            <a:picLocks noChangeAspect="1"/>
          </p:cNvPicPr>
          <p:nvPr/>
        </p:nvPicPr>
        <p:blipFill>
          <a:blip r:embed="rId2"/>
          <a:stretch>
            <a:fillRect/>
          </a:stretch>
        </p:blipFill>
        <p:spPr>
          <a:xfrm>
            <a:off x="4145858" y="2538792"/>
            <a:ext cx="3462649" cy="1780417"/>
          </a:xfrm>
          <a:prstGeom prst="rect">
            <a:avLst/>
          </a:prstGeom>
        </p:spPr>
      </p:pic>
      <p:pic>
        <p:nvPicPr>
          <p:cNvPr id="7" name="Picture 6">
            <a:extLst>
              <a:ext uri="{FF2B5EF4-FFF2-40B4-BE49-F238E27FC236}">
                <a16:creationId xmlns:a16="http://schemas.microsoft.com/office/drawing/2014/main" id="{6F790859-1593-488F-8425-13B8442DD84F}"/>
              </a:ext>
            </a:extLst>
          </p:cNvPr>
          <p:cNvPicPr>
            <a:picLocks noChangeAspect="1"/>
          </p:cNvPicPr>
          <p:nvPr/>
        </p:nvPicPr>
        <p:blipFill>
          <a:blip r:embed="rId3"/>
          <a:stretch>
            <a:fillRect/>
          </a:stretch>
        </p:blipFill>
        <p:spPr>
          <a:xfrm>
            <a:off x="8160659" y="2538792"/>
            <a:ext cx="3443444" cy="1780417"/>
          </a:xfrm>
          <a:prstGeom prst="rect">
            <a:avLst/>
          </a:prstGeom>
        </p:spPr>
      </p:pic>
      <p:pic>
        <p:nvPicPr>
          <p:cNvPr id="8" name="Picture 7">
            <a:extLst>
              <a:ext uri="{FF2B5EF4-FFF2-40B4-BE49-F238E27FC236}">
                <a16:creationId xmlns:a16="http://schemas.microsoft.com/office/drawing/2014/main" id="{CFEC42F4-98BB-4815-8D99-89954B53155F}"/>
              </a:ext>
            </a:extLst>
          </p:cNvPr>
          <p:cNvPicPr>
            <a:picLocks noChangeAspect="1"/>
          </p:cNvPicPr>
          <p:nvPr/>
        </p:nvPicPr>
        <p:blipFill>
          <a:blip r:embed="rId4"/>
          <a:stretch>
            <a:fillRect/>
          </a:stretch>
        </p:blipFill>
        <p:spPr>
          <a:xfrm>
            <a:off x="335126" y="2500183"/>
            <a:ext cx="3696216" cy="1857634"/>
          </a:xfrm>
          <a:prstGeom prst="rect">
            <a:avLst/>
          </a:prstGeom>
        </p:spPr>
      </p:pic>
    </p:spTree>
    <p:extLst>
      <p:ext uri="{BB962C8B-B14F-4D97-AF65-F5344CB8AC3E}">
        <p14:creationId xmlns:p14="http://schemas.microsoft.com/office/powerpoint/2010/main" val="2463176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44</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478355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Officers (1)</a:t>
            </a:r>
            <a:endParaRPr lang="en-US" sz="4267" b="1" dirty="0">
              <a:ln w="1905"/>
              <a:effectLst>
                <a:innerShdw blurRad="69850" dist="43180" dir="5400000">
                  <a:srgbClr val="000000">
                    <a:alpha val="65000"/>
                  </a:srgbClr>
                </a:innerShdw>
              </a:effectLst>
            </a:endParaRPr>
          </a:p>
        </p:txBody>
      </p:sp>
      <p:sp>
        <p:nvSpPr>
          <p:cNvPr id="5" name="Rechteck 1">
            <a:extLst>
              <a:ext uri="{FF2B5EF4-FFF2-40B4-BE49-F238E27FC236}">
                <a16:creationId xmlns:a16="http://schemas.microsoft.com/office/drawing/2014/main" id="{7C793456-4C4F-4081-A488-7E9F93058020}"/>
              </a:ext>
            </a:extLst>
          </p:cNvPr>
          <p:cNvSpPr/>
          <p:nvPr/>
        </p:nvSpPr>
        <p:spPr>
          <a:xfrm>
            <a:off x="1021221" y="1244546"/>
            <a:ext cx="10081120" cy="5057090"/>
          </a:xfrm>
          <a:prstGeom prst="rect">
            <a:avLst/>
          </a:prstGeom>
        </p:spPr>
        <p:txBody>
          <a:bodyPr wrap="square">
            <a:spAutoFit/>
          </a:bodyPr>
          <a:lstStyle/>
          <a:p>
            <a:pPr defTabSz="937846"/>
            <a:r>
              <a:rPr lang="en-US" sz="2933" dirty="0">
                <a:latin typeface="Arial" charset="0"/>
              </a:rPr>
              <a:t>The officers of the IECEE are: </a:t>
            </a:r>
          </a:p>
          <a:p>
            <a:pPr marL="480472" indent="-480472" defTabSz="937846"/>
            <a:r>
              <a:rPr lang="en-US" sz="2933" dirty="0">
                <a:latin typeface="Arial" charset="0"/>
              </a:rPr>
              <a:t>• 	Chair, </a:t>
            </a:r>
          </a:p>
          <a:p>
            <a:pPr marL="480472" indent="-480472" defTabSz="937846"/>
            <a:r>
              <a:rPr lang="en-US" sz="2933" dirty="0">
                <a:latin typeface="Arial" charset="0"/>
              </a:rPr>
              <a:t>• 	Vice-Chair, </a:t>
            </a:r>
          </a:p>
          <a:p>
            <a:pPr marL="480472" indent="-480472" defTabSz="937846"/>
            <a:r>
              <a:rPr lang="en-US" sz="2933" dirty="0">
                <a:latin typeface="Arial" charset="0"/>
              </a:rPr>
              <a:t>• 	Treasurer, and </a:t>
            </a:r>
          </a:p>
          <a:p>
            <a:pPr marL="480472" indent="-480472" defTabSz="937846"/>
            <a:r>
              <a:rPr lang="en-US" sz="2933" dirty="0">
                <a:latin typeface="Arial" charset="0"/>
              </a:rPr>
              <a:t>• 	Executive Secretary</a:t>
            </a:r>
          </a:p>
          <a:p>
            <a:pPr marL="480472" indent="-480472" defTabSz="937846"/>
            <a:endParaRPr lang="en-US" sz="2933" dirty="0">
              <a:solidFill>
                <a:srgbClr val="003399"/>
              </a:solidFill>
              <a:latin typeface="Arial" charset="0"/>
            </a:endParaRPr>
          </a:p>
          <a:p>
            <a:pPr defTabSz="937846"/>
            <a:r>
              <a:rPr lang="en-US" sz="2933" dirty="0"/>
              <a:t>The Chair or the Vice-Chair shall represent the interests of the IECEE System. </a:t>
            </a:r>
          </a:p>
          <a:p>
            <a:pPr defTabSz="937846"/>
            <a:r>
              <a:rPr lang="en-US" sz="2933" dirty="0"/>
              <a:t>The position of Chair and Vice-Chair should ideally rotate between Industry and Conformity Assessment representatives.</a:t>
            </a:r>
            <a:endParaRPr lang="de-DE" sz="2933" dirty="0"/>
          </a:p>
        </p:txBody>
      </p:sp>
    </p:spTree>
    <p:extLst>
      <p:ext uri="{BB962C8B-B14F-4D97-AF65-F5344CB8AC3E}">
        <p14:creationId xmlns:p14="http://schemas.microsoft.com/office/powerpoint/2010/main" val="1852715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45</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4743449"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Officers (2)</a:t>
            </a:r>
            <a:endParaRPr lang="en-US" sz="4267" b="1" dirty="0">
              <a:ln w="1905"/>
              <a:effectLst>
                <a:innerShdw blurRad="69850" dist="43180" dir="5400000">
                  <a:srgbClr val="000000">
                    <a:alpha val="65000"/>
                  </a:srgbClr>
                </a:innerShdw>
              </a:effectLst>
            </a:endParaRPr>
          </a:p>
        </p:txBody>
      </p:sp>
      <p:pic>
        <p:nvPicPr>
          <p:cNvPr id="7" name="Picture 6">
            <a:extLst>
              <a:ext uri="{FF2B5EF4-FFF2-40B4-BE49-F238E27FC236}">
                <a16:creationId xmlns:a16="http://schemas.microsoft.com/office/drawing/2014/main" id="{2AD25E9D-1A20-4E85-87A2-16E9054EE79F}"/>
              </a:ext>
            </a:extLst>
          </p:cNvPr>
          <p:cNvPicPr>
            <a:picLocks noChangeAspect="1"/>
          </p:cNvPicPr>
          <p:nvPr/>
        </p:nvPicPr>
        <p:blipFill>
          <a:blip r:embed="rId2"/>
          <a:stretch>
            <a:fillRect/>
          </a:stretch>
        </p:blipFill>
        <p:spPr>
          <a:xfrm>
            <a:off x="590551" y="1442177"/>
            <a:ext cx="4449096" cy="4167196"/>
          </a:xfrm>
          <a:prstGeom prst="rect">
            <a:avLst/>
          </a:prstGeom>
        </p:spPr>
      </p:pic>
      <p:pic>
        <p:nvPicPr>
          <p:cNvPr id="9" name="Picture 8">
            <a:extLst>
              <a:ext uri="{FF2B5EF4-FFF2-40B4-BE49-F238E27FC236}">
                <a16:creationId xmlns:a16="http://schemas.microsoft.com/office/drawing/2014/main" id="{B16497EB-C06B-47AC-AFE0-601BD91278FA}"/>
              </a:ext>
            </a:extLst>
          </p:cNvPr>
          <p:cNvPicPr>
            <a:picLocks noChangeAspect="1"/>
          </p:cNvPicPr>
          <p:nvPr/>
        </p:nvPicPr>
        <p:blipFill>
          <a:blip r:embed="rId3"/>
          <a:stretch>
            <a:fillRect/>
          </a:stretch>
        </p:blipFill>
        <p:spPr>
          <a:xfrm>
            <a:off x="6591300" y="1442178"/>
            <a:ext cx="4396030" cy="4167196"/>
          </a:xfrm>
          <a:prstGeom prst="rect">
            <a:avLst/>
          </a:prstGeom>
        </p:spPr>
      </p:pic>
    </p:spTree>
    <p:extLst>
      <p:ext uri="{BB962C8B-B14F-4D97-AF65-F5344CB8AC3E}">
        <p14:creationId xmlns:p14="http://schemas.microsoft.com/office/powerpoint/2010/main" val="1292061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46</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401" y="232896"/>
            <a:ext cx="5505600"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Officers: Chair</a:t>
            </a:r>
            <a:endParaRPr lang="en-US" sz="4267" b="1" dirty="0">
              <a:ln w="1905"/>
              <a:effectLst>
                <a:innerShdw blurRad="69850" dist="43180" dir="5400000">
                  <a:srgbClr val="000000">
                    <a:alpha val="65000"/>
                  </a:srgbClr>
                </a:innerShdw>
              </a:effectLst>
            </a:endParaRPr>
          </a:p>
        </p:txBody>
      </p:sp>
      <p:sp>
        <p:nvSpPr>
          <p:cNvPr id="2" name="Rectangle 1">
            <a:extLst>
              <a:ext uri="{FF2B5EF4-FFF2-40B4-BE49-F238E27FC236}">
                <a16:creationId xmlns:a16="http://schemas.microsoft.com/office/drawing/2014/main" id="{86F3DCC2-495B-492C-90C8-837942CD5BAC}"/>
              </a:ext>
            </a:extLst>
          </p:cNvPr>
          <p:cNvSpPr/>
          <p:nvPr/>
        </p:nvSpPr>
        <p:spPr>
          <a:xfrm>
            <a:off x="1583499" y="1124745"/>
            <a:ext cx="8736971" cy="5017527"/>
          </a:xfrm>
          <a:prstGeom prst="rect">
            <a:avLst/>
          </a:prstGeom>
        </p:spPr>
        <p:txBody>
          <a:bodyPr wrap="square">
            <a:spAutoFit/>
          </a:bodyPr>
          <a:lstStyle/>
          <a:p>
            <a:r>
              <a:rPr lang="en-GB" sz="2667" dirty="0"/>
              <a:t>The </a:t>
            </a:r>
            <a:r>
              <a:rPr lang="en-GB" sz="2667" dirty="0">
                <a:solidFill>
                  <a:srgbClr val="FF0000"/>
                </a:solidFill>
              </a:rPr>
              <a:t>Chair</a:t>
            </a:r>
            <a:r>
              <a:rPr lang="en-GB" sz="2667" dirty="0"/>
              <a:t> is appointed for a period of three years by the CAB, on the nomination of the CMC. The Chair is eligible for re-appointment in the same office for one further period of three years. If at the conclusion of a second or subsequent term there are no new candidates nominated for election to the position, the CMC may by specific resolution, outlining the circumstances, propose to the CAB that the incumbent Chair be appointed to one additional year in that position.</a:t>
            </a:r>
          </a:p>
          <a:p>
            <a:endParaRPr lang="en-GB" sz="2667" dirty="0"/>
          </a:p>
          <a:p>
            <a:r>
              <a:rPr lang="en-GB" sz="2667" dirty="0"/>
              <a:t>The Chair shall not, upon appointment, act as a national delegate to the CMC.</a:t>
            </a:r>
          </a:p>
        </p:txBody>
      </p:sp>
    </p:spTree>
    <p:extLst>
      <p:ext uri="{BB962C8B-B14F-4D97-AF65-F5344CB8AC3E}">
        <p14:creationId xmlns:p14="http://schemas.microsoft.com/office/powerpoint/2010/main" val="1306973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47</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401" y="232896"/>
            <a:ext cx="6909284"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Officers: Vice-Chair</a:t>
            </a:r>
            <a:endParaRPr lang="en-US" sz="4267" b="1" dirty="0">
              <a:ln w="1905"/>
              <a:effectLst>
                <a:innerShdw blurRad="69850" dist="43180" dir="5400000">
                  <a:srgbClr val="000000">
                    <a:alpha val="65000"/>
                  </a:srgbClr>
                </a:innerShdw>
              </a:effectLst>
            </a:endParaRPr>
          </a:p>
        </p:txBody>
      </p:sp>
      <p:sp>
        <p:nvSpPr>
          <p:cNvPr id="3" name="Rectangle 2">
            <a:extLst>
              <a:ext uri="{FF2B5EF4-FFF2-40B4-BE49-F238E27FC236}">
                <a16:creationId xmlns:a16="http://schemas.microsoft.com/office/drawing/2014/main" id="{941D5A88-B903-4584-ADF0-B62480F80F85}"/>
              </a:ext>
            </a:extLst>
          </p:cNvPr>
          <p:cNvSpPr/>
          <p:nvPr/>
        </p:nvSpPr>
        <p:spPr>
          <a:xfrm>
            <a:off x="1118459" y="1112519"/>
            <a:ext cx="9394032" cy="5017527"/>
          </a:xfrm>
          <a:prstGeom prst="rect">
            <a:avLst/>
          </a:prstGeom>
        </p:spPr>
        <p:txBody>
          <a:bodyPr wrap="square">
            <a:spAutoFit/>
          </a:bodyPr>
          <a:lstStyle/>
          <a:p>
            <a:r>
              <a:rPr lang="en-GB" sz="2667" dirty="0"/>
              <a:t>The </a:t>
            </a:r>
            <a:r>
              <a:rPr lang="en-GB" sz="2667" dirty="0">
                <a:solidFill>
                  <a:srgbClr val="FF0000"/>
                </a:solidFill>
              </a:rPr>
              <a:t>Vice-Chair</a:t>
            </a:r>
            <a:r>
              <a:rPr lang="en-GB" sz="2667" dirty="0"/>
              <a:t> is appointed for a period of three years by the CAB, on the nomination of the CMC. The Vice-Chair is eligible for re-appointment in the same office for one further period of three years. If at the conclusion of a second or subsequent term there are no new candidates nominated for election to the position, the CMC may by specific resolution, outlining the circumstances, propose to the CAB that the incumbent Vice-Chair be appointed to one additional year in that position.</a:t>
            </a:r>
          </a:p>
          <a:p>
            <a:endParaRPr lang="en-GB" sz="2667" dirty="0"/>
          </a:p>
          <a:p>
            <a:r>
              <a:rPr lang="en-GB" sz="2667" dirty="0"/>
              <a:t>The Vice-Chair may at the same time be a national delegate to the MC, except when they take the chair at a meeting.</a:t>
            </a:r>
          </a:p>
        </p:txBody>
      </p:sp>
    </p:spTree>
    <p:extLst>
      <p:ext uri="{BB962C8B-B14F-4D97-AF65-F5344CB8AC3E}">
        <p14:creationId xmlns:p14="http://schemas.microsoft.com/office/powerpoint/2010/main" val="1581953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48</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401" y="232896"/>
            <a:ext cx="6588442"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Officers: Treasurer </a:t>
            </a:r>
            <a:endParaRPr lang="en-US" sz="4267" b="1" dirty="0">
              <a:ln w="1905"/>
              <a:effectLst>
                <a:innerShdw blurRad="69850" dist="43180" dir="5400000">
                  <a:srgbClr val="000000">
                    <a:alpha val="65000"/>
                  </a:srgbClr>
                </a:innerShdw>
              </a:effectLst>
            </a:endParaRPr>
          </a:p>
        </p:txBody>
      </p:sp>
      <p:sp>
        <p:nvSpPr>
          <p:cNvPr id="3" name="Rectangle 2">
            <a:extLst>
              <a:ext uri="{FF2B5EF4-FFF2-40B4-BE49-F238E27FC236}">
                <a16:creationId xmlns:a16="http://schemas.microsoft.com/office/drawing/2014/main" id="{941D5A88-B903-4584-ADF0-B62480F80F85}"/>
              </a:ext>
            </a:extLst>
          </p:cNvPr>
          <p:cNvSpPr/>
          <p:nvPr/>
        </p:nvSpPr>
        <p:spPr>
          <a:xfrm>
            <a:off x="1118459" y="1112520"/>
            <a:ext cx="9394032" cy="5017527"/>
          </a:xfrm>
          <a:prstGeom prst="rect">
            <a:avLst/>
          </a:prstGeom>
        </p:spPr>
        <p:txBody>
          <a:bodyPr wrap="square">
            <a:spAutoFit/>
          </a:bodyPr>
          <a:lstStyle/>
          <a:p>
            <a:r>
              <a:rPr lang="en-GB" sz="2667" dirty="0"/>
              <a:t>The </a:t>
            </a:r>
            <a:r>
              <a:rPr lang="en-GB" sz="2667" dirty="0">
                <a:solidFill>
                  <a:srgbClr val="FF0000"/>
                </a:solidFill>
              </a:rPr>
              <a:t>Treasurer</a:t>
            </a:r>
            <a:r>
              <a:rPr lang="en-GB" sz="2667" dirty="0"/>
              <a:t> is appointed for a period of three years by the CAB, on the nomination of the CMC. The Treasurer is eligible for re-appointment in the same office for one further period of three years. If at the conclusion of a second or subsequent term there are no new candidates nominated for election to the position, the CMC may by specific resolution, outlining the circumstances, propose to the CAB that the incumbent Treasurer be appointed to one additional year in that position.</a:t>
            </a:r>
          </a:p>
          <a:p>
            <a:endParaRPr lang="en-GB" sz="2667" dirty="0"/>
          </a:p>
          <a:p>
            <a:r>
              <a:rPr lang="en-GB" sz="2667" dirty="0"/>
              <a:t>The Treasurer may at the same time be a national delegate to the CMC.</a:t>
            </a:r>
          </a:p>
        </p:txBody>
      </p:sp>
    </p:spTree>
    <p:extLst>
      <p:ext uri="{BB962C8B-B14F-4D97-AF65-F5344CB8AC3E}">
        <p14:creationId xmlns:p14="http://schemas.microsoft.com/office/powerpoint/2010/main" val="1624844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49</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400" y="232895"/>
            <a:ext cx="9219347"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IECEE Officers: Executive Secretary </a:t>
            </a:r>
            <a:endParaRPr lang="en-US" sz="4267" b="1" dirty="0">
              <a:ln w="1905"/>
              <a:effectLst>
                <a:innerShdw blurRad="69850" dist="43180" dir="5400000">
                  <a:srgbClr val="000000">
                    <a:alpha val="65000"/>
                  </a:srgbClr>
                </a:innerShdw>
              </a:effectLst>
            </a:endParaRPr>
          </a:p>
        </p:txBody>
      </p:sp>
      <p:sp>
        <p:nvSpPr>
          <p:cNvPr id="3" name="Rectangle 2">
            <a:extLst>
              <a:ext uri="{FF2B5EF4-FFF2-40B4-BE49-F238E27FC236}">
                <a16:creationId xmlns:a16="http://schemas.microsoft.com/office/drawing/2014/main" id="{941D5A88-B903-4584-ADF0-B62480F80F85}"/>
              </a:ext>
            </a:extLst>
          </p:cNvPr>
          <p:cNvSpPr/>
          <p:nvPr/>
        </p:nvSpPr>
        <p:spPr>
          <a:xfrm>
            <a:off x="1118459" y="1112519"/>
            <a:ext cx="9394032" cy="4524315"/>
          </a:xfrm>
          <a:prstGeom prst="rect">
            <a:avLst/>
          </a:prstGeom>
        </p:spPr>
        <p:txBody>
          <a:bodyPr wrap="square">
            <a:spAutoFit/>
          </a:bodyPr>
          <a:lstStyle/>
          <a:p>
            <a:r>
              <a:rPr lang="en-GB" sz="2400" dirty="0"/>
              <a:t>The </a:t>
            </a:r>
            <a:r>
              <a:rPr lang="en-GB" sz="2400" dirty="0">
                <a:solidFill>
                  <a:srgbClr val="FF0000"/>
                </a:solidFill>
              </a:rPr>
              <a:t>Executive Secretary </a:t>
            </a:r>
            <a:r>
              <a:rPr lang="en-GB" sz="2400" dirty="0"/>
              <a:t>is appointed for a period of five years by the CAB, upon nomination by the CMC and is eligible for re-appointment without restriction. The Executive</a:t>
            </a:r>
          </a:p>
          <a:p>
            <a:r>
              <a:rPr lang="en-GB" sz="2400" dirty="0"/>
              <a:t>Secretary is an employee of the IEC and a decision to appoint the Executive Secretary requires prior consent of the IEC General Secretary &amp; CEO. The IECEE Chair shall consult with CAB Chair and the IEC General Secretary &amp; CEO before a proposal is made to the CMC for a nomination of an Executive Secretary.</a:t>
            </a:r>
          </a:p>
          <a:p>
            <a:endParaRPr lang="en-GB" sz="2400" dirty="0"/>
          </a:p>
          <a:p>
            <a:r>
              <a:rPr lang="en-GB" sz="2400" dirty="0"/>
              <a:t>The Executive Secretary shall act independently of any Member of the IEC CA System and shall not act as a national delegate to the CMC.</a:t>
            </a:r>
          </a:p>
        </p:txBody>
      </p:sp>
    </p:spTree>
    <p:extLst>
      <p:ext uri="{BB962C8B-B14F-4D97-AF65-F5344CB8AC3E}">
        <p14:creationId xmlns:p14="http://schemas.microsoft.com/office/powerpoint/2010/main" val="217115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446173" y="556364"/>
            <a:ext cx="6042860"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Conformity Assessment</a:t>
            </a:r>
            <a:endParaRPr lang="en-US" sz="4267" b="1" dirty="0">
              <a:ln w="1905"/>
              <a:effectLst>
                <a:innerShdw blurRad="69850" dist="43180" dir="5400000">
                  <a:srgbClr val="000000">
                    <a:alpha val="65000"/>
                  </a:srgbClr>
                </a:innerShdw>
              </a:effectLst>
            </a:endParaRPr>
          </a:p>
        </p:txBody>
      </p:sp>
      <p:sp>
        <p:nvSpPr>
          <p:cNvPr id="5" name="Segnaposto contenuto 2">
            <a:extLst>
              <a:ext uri="{FF2B5EF4-FFF2-40B4-BE49-F238E27FC236}">
                <a16:creationId xmlns:a16="http://schemas.microsoft.com/office/drawing/2014/main" id="{98821F6D-4E16-4C59-846E-C0E78F335DDA}"/>
              </a:ext>
            </a:extLst>
          </p:cNvPr>
          <p:cNvSpPr txBox="1">
            <a:spLocks/>
          </p:cNvSpPr>
          <p:nvPr/>
        </p:nvSpPr>
        <p:spPr bwMode="auto">
          <a:xfrm>
            <a:off x="615814" y="1239693"/>
            <a:ext cx="11425269" cy="468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342900" indent="-342900" algn="l" rtl="0" fontAlgn="base">
              <a:spcBef>
                <a:spcPts val="600"/>
              </a:spcBef>
              <a:spcAft>
                <a:spcPct val="0"/>
              </a:spcAft>
              <a:buFont typeface="Arial" pitchFamily="34" charset="0"/>
              <a:buChar char="•"/>
              <a:defRPr sz="3000" b="1" kern="1200">
                <a:solidFill>
                  <a:srgbClr val="595959"/>
                </a:solidFill>
                <a:latin typeface="+mn-lt"/>
                <a:ea typeface="+mn-ea"/>
                <a:cs typeface="+mn-cs"/>
              </a:defRPr>
            </a:lvl1pPr>
            <a:lvl2pPr marL="809625" indent="-447675" algn="l" rtl="0" fontAlgn="base">
              <a:spcBef>
                <a:spcPct val="0"/>
              </a:spcBef>
              <a:spcAft>
                <a:spcPct val="0"/>
              </a:spcAft>
              <a:buFont typeface="Symbol" pitchFamily="18" charset="2"/>
              <a:buChar char=""/>
              <a:defRPr sz="2800" b="1" kern="1200">
                <a:solidFill>
                  <a:srgbClr val="595959"/>
                </a:solidFill>
                <a:latin typeface="+mn-lt"/>
                <a:ea typeface="+mn-ea"/>
                <a:cs typeface="+mn-cs"/>
              </a:defRPr>
            </a:lvl2pPr>
            <a:lvl3pPr marL="1257300" indent="-342900" algn="l" rtl="0" fontAlgn="base">
              <a:spcBef>
                <a:spcPct val="20000"/>
              </a:spcBef>
              <a:spcAft>
                <a:spcPct val="0"/>
              </a:spcAft>
              <a:buFont typeface="Symbol" pitchFamily="18" charset="2"/>
              <a:buChar char="-"/>
              <a:defRPr sz="2400" b="1" kern="1200">
                <a:solidFill>
                  <a:srgbClr val="595959"/>
                </a:solidFill>
                <a:latin typeface="+mn-lt"/>
                <a:ea typeface="+mn-ea"/>
                <a:cs typeface="+mn-cs"/>
              </a:defRPr>
            </a:lvl3pPr>
            <a:lvl4pPr marL="1714500" indent="-342900" algn="l" rtl="0" fontAlgn="base">
              <a:spcBef>
                <a:spcPct val="20000"/>
              </a:spcBef>
              <a:spcAft>
                <a:spcPct val="0"/>
              </a:spcAft>
              <a:buFont typeface="Arial" pitchFamily="34" charset="0"/>
              <a:buChar char="•"/>
              <a:defRPr sz="2000" b="1" kern="1200">
                <a:solidFill>
                  <a:srgbClr val="58585A"/>
                </a:solidFill>
                <a:latin typeface="+mn-lt"/>
                <a:ea typeface="+mn-ea"/>
                <a:cs typeface="+mn-cs"/>
              </a:defRPr>
            </a:lvl4pPr>
            <a:lvl5pPr marL="2171700" indent="-342900" algn="l" rtl="0" fontAlgn="base">
              <a:spcBef>
                <a:spcPct val="20000"/>
              </a:spcBef>
              <a:spcAft>
                <a:spcPct val="0"/>
              </a:spcAft>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spcBef>
                <a:spcPts val="800"/>
              </a:spcBef>
              <a:defRPr/>
            </a:pPr>
            <a:r>
              <a:rPr lang="en-GB" sz="3200" b="0" dirty="0">
                <a:solidFill>
                  <a:sysClr val="windowText" lastClr="000000"/>
                </a:solidFill>
                <a:latin typeface="Arial"/>
              </a:rPr>
              <a:t>IECEE is operating a 3rd Party conformity assessment scheme</a:t>
            </a:r>
          </a:p>
          <a:p>
            <a:pPr marL="457189" indent="-457189" defTabSz="1219170">
              <a:spcBef>
                <a:spcPts val="800"/>
              </a:spcBef>
              <a:defRPr/>
            </a:pPr>
            <a:r>
              <a:rPr lang="en-GB" sz="3200" b="0" dirty="0">
                <a:solidFill>
                  <a:sysClr val="windowText" lastClr="000000"/>
                </a:solidFill>
                <a:latin typeface="Arial"/>
              </a:rPr>
              <a:t>3</a:t>
            </a:r>
            <a:r>
              <a:rPr lang="en-GB" sz="3200" b="0" baseline="30000" dirty="0">
                <a:solidFill>
                  <a:sysClr val="windowText" lastClr="000000"/>
                </a:solidFill>
                <a:latin typeface="Arial"/>
              </a:rPr>
              <a:t>rd</a:t>
            </a:r>
            <a:r>
              <a:rPr lang="en-GB" sz="3200" b="0" dirty="0">
                <a:solidFill>
                  <a:sysClr val="windowText" lastClr="000000"/>
                </a:solidFill>
                <a:latin typeface="Arial"/>
              </a:rPr>
              <a:t> party conformity assessment activity is performed by a person or body that is independent from the person or organization that provides the product, and of users of that product.</a:t>
            </a:r>
          </a:p>
          <a:p>
            <a:pPr marL="725998" lvl="1" indent="0" defTabSz="1219170">
              <a:buNone/>
              <a:defRPr/>
            </a:pPr>
            <a:endParaRPr lang="en-GB" sz="2667" b="0" i="1" dirty="0">
              <a:solidFill>
                <a:sysClr val="windowText" lastClr="000000"/>
              </a:solidFill>
              <a:latin typeface="Arial"/>
            </a:endParaRPr>
          </a:p>
          <a:p>
            <a:pPr marL="725998" lvl="1" indent="0" defTabSz="1219170">
              <a:buNone/>
              <a:defRPr/>
            </a:pPr>
            <a:r>
              <a:rPr lang="en-GB" sz="2400" b="0" i="1" dirty="0">
                <a:solidFill>
                  <a:sysClr val="windowText" lastClr="000000"/>
                </a:solidFill>
                <a:latin typeface="Arial"/>
              </a:rPr>
              <a:t>Criteria for the independence of conformity assessment bodies and accreditation bodies are provided in the International Standards and Guides applicable to their activities</a:t>
            </a:r>
          </a:p>
        </p:txBody>
      </p:sp>
    </p:spTree>
    <p:extLst>
      <p:ext uri="{BB962C8B-B14F-4D97-AF65-F5344CB8AC3E}">
        <p14:creationId xmlns:p14="http://schemas.microsoft.com/office/powerpoint/2010/main" val="1150397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50</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99259" y="579244"/>
            <a:ext cx="11040533"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PSC - Policy and Strategy Committee (1)</a:t>
            </a:r>
            <a:endParaRPr lang="en-US" sz="4267" b="1" dirty="0">
              <a:ln w="1905"/>
              <a:effectLst>
                <a:innerShdw blurRad="69850" dist="43180" dir="5400000">
                  <a:srgbClr val="000000">
                    <a:alpha val="65000"/>
                  </a:srgbClr>
                </a:innerShdw>
              </a:effectLst>
            </a:endParaRPr>
          </a:p>
        </p:txBody>
      </p:sp>
      <p:sp>
        <p:nvSpPr>
          <p:cNvPr id="5" name="Rechteck 2">
            <a:extLst>
              <a:ext uri="{FF2B5EF4-FFF2-40B4-BE49-F238E27FC236}">
                <a16:creationId xmlns:a16="http://schemas.microsoft.com/office/drawing/2014/main" id="{5753A925-3EF4-4212-83DE-7BCF4C452B18}"/>
              </a:ext>
            </a:extLst>
          </p:cNvPr>
          <p:cNvSpPr/>
          <p:nvPr/>
        </p:nvSpPr>
        <p:spPr>
          <a:xfrm>
            <a:off x="590400" y="1412776"/>
            <a:ext cx="11460552" cy="4524315"/>
          </a:xfrm>
          <a:prstGeom prst="rect">
            <a:avLst/>
          </a:prstGeom>
        </p:spPr>
        <p:txBody>
          <a:bodyPr wrap="square">
            <a:spAutoFit/>
          </a:bodyPr>
          <a:lstStyle/>
          <a:p>
            <a:pPr marL="457189" indent="-457189">
              <a:buFont typeface="Arial" panose="020B0604020202020204" pitchFamily="34" charset="0"/>
              <a:buChar char="•"/>
            </a:pPr>
            <a:r>
              <a:rPr lang="en-US" sz="3200" dirty="0"/>
              <a:t>Identifying market needs …</a:t>
            </a:r>
          </a:p>
          <a:p>
            <a:pPr marL="457189" indent="-457189">
              <a:buFont typeface="Arial" panose="020B0604020202020204" pitchFamily="34" charset="0"/>
              <a:buChar char="•"/>
            </a:pPr>
            <a:r>
              <a:rPr lang="en-US" sz="3200" dirty="0"/>
              <a:t>Proposing targets of particular countries and/or services …</a:t>
            </a:r>
          </a:p>
          <a:p>
            <a:pPr marL="457189" indent="-457189">
              <a:buFont typeface="Arial" panose="020B0604020202020204" pitchFamily="34" charset="0"/>
              <a:buChar char="•"/>
            </a:pPr>
            <a:r>
              <a:rPr lang="en-US" sz="3200" dirty="0"/>
              <a:t>Proposing mechanisms for ensuring that the IECEE Conformity Assessment solutions are recognized …</a:t>
            </a:r>
          </a:p>
          <a:p>
            <a:pPr marL="457189" indent="-457189">
              <a:buFont typeface="Arial" panose="020B0604020202020204" pitchFamily="34" charset="0"/>
              <a:buChar char="•"/>
            </a:pPr>
            <a:r>
              <a:rPr lang="en-US" sz="3200" dirty="0"/>
              <a:t>Developing proposals for new programs and services …</a:t>
            </a:r>
          </a:p>
          <a:p>
            <a:pPr marL="457189" indent="-457189">
              <a:buFont typeface="Arial" panose="020B0604020202020204" pitchFamily="34" charset="0"/>
              <a:buChar char="•"/>
            </a:pPr>
            <a:r>
              <a:rPr lang="en-US" sz="3200" dirty="0"/>
              <a:t>Providing to the CMC the PSC interpretation of the relevant CAB policies, directions and decisions. </a:t>
            </a:r>
          </a:p>
          <a:p>
            <a:pPr marL="457189" indent="-457189">
              <a:buFont typeface="Arial" panose="020B0604020202020204" pitchFamily="34" charset="0"/>
              <a:buChar char="•"/>
            </a:pPr>
            <a:r>
              <a:rPr lang="en-US" sz="3200" dirty="0"/>
              <a:t>Designing a framework or road map for the development of conformity assessment solutions …</a:t>
            </a:r>
            <a:endParaRPr lang="de-DE" sz="2400" dirty="0"/>
          </a:p>
        </p:txBody>
      </p:sp>
    </p:spTree>
    <p:extLst>
      <p:ext uri="{BB962C8B-B14F-4D97-AF65-F5344CB8AC3E}">
        <p14:creationId xmlns:p14="http://schemas.microsoft.com/office/powerpoint/2010/main" val="7734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51</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3"/>
            <a:ext cx="10221828"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PSC - Policy and Strategy Committee (2)</a:t>
            </a:r>
            <a:endParaRPr lang="en-US" sz="4267" b="1" dirty="0">
              <a:ln w="1905"/>
              <a:effectLst>
                <a:innerShdw blurRad="69850" dist="43180" dir="5400000">
                  <a:srgbClr val="000000">
                    <a:alpha val="65000"/>
                  </a:srgbClr>
                </a:innerShdw>
              </a:effectLst>
            </a:endParaRPr>
          </a:p>
        </p:txBody>
      </p:sp>
      <p:sp>
        <p:nvSpPr>
          <p:cNvPr id="7" name="Rechteck 2">
            <a:extLst>
              <a:ext uri="{FF2B5EF4-FFF2-40B4-BE49-F238E27FC236}">
                <a16:creationId xmlns:a16="http://schemas.microsoft.com/office/drawing/2014/main" id="{1690479F-CAB7-4E70-A2B3-95A156BDD7B4}"/>
              </a:ext>
            </a:extLst>
          </p:cNvPr>
          <p:cNvSpPr/>
          <p:nvPr/>
        </p:nvSpPr>
        <p:spPr>
          <a:xfrm>
            <a:off x="685869" y="1124746"/>
            <a:ext cx="10455374" cy="5262979"/>
          </a:xfrm>
          <a:prstGeom prst="rect">
            <a:avLst/>
          </a:prstGeom>
        </p:spPr>
        <p:txBody>
          <a:bodyPr wrap="square">
            <a:spAutoFit/>
          </a:bodyPr>
          <a:lstStyle/>
          <a:p>
            <a:pPr marL="457189" indent="-457189">
              <a:buFont typeface="Arial" panose="020B0604020202020204" pitchFamily="34" charset="0"/>
              <a:buChar char="•"/>
            </a:pPr>
            <a:r>
              <a:rPr lang="en-US" sz="2800" dirty="0"/>
              <a:t>Providing strategic recommendations to the CMC in the area of standards (IEC and other standards) used for conformity assessment, their acceptance around the world, and regulatory requirements. </a:t>
            </a:r>
          </a:p>
          <a:p>
            <a:pPr marL="457189" indent="-457189">
              <a:buFont typeface="Arial" panose="020B0604020202020204" pitchFamily="34" charset="0"/>
              <a:buChar char="•"/>
            </a:pPr>
            <a:r>
              <a:rPr lang="en-US" sz="2800" dirty="0"/>
              <a:t>Providing to the CMC guidance and direction on matters such as …</a:t>
            </a:r>
            <a:br>
              <a:rPr lang="en-US" sz="2800" dirty="0"/>
            </a:br>
            <a:r>
              <a:rPr lang="en-US" sz="2800" dirty="0"/>
              <a:t>o IEC Masterplan …</a:t>
            </a:r>
            <a:br>
              <a:rPr lang="en-US" sz="2800" dirty="0"/>
            </a:br>
            <a:r>
              <a:rPr lang="en-US" sz="2800" dirty="0"/>
              <a:t>o Trade and regulatory trends …</a:t>
            </a:r>
            <a:br>
              <a:rPr lang="en-US" sz="2800" dirty="0"/>
            </a:br>
            <a:r>
              <a:rPr lang="en-US" sz="2800" dirty="0"/>
              <a:t>o Relationships with outside organizations…</a:t>
            </a:r>
            <a:br>
              <a:rPr lang="en-US" sz="2800" dirty="0"/>
            </a:br>
            <a:r>
              <a:rPr lang="en-US" sz="2800" dirty="0"/>
              <a:t>o New accreditation requirements…</a:t>
            </a:r>
          </a:p>
          <a:p>
            <a:pPr marL="480472" lvl="1"/>
            <a:r>
              <a:rPr lang="en-US" sz="2800" dirty="0"/>
              <a:t>o Potential new IECEE structures and links …</a:t>
            </a:r>
            <a:br>
              <a:rPr lang="en-US" sz="2800" dirty="0"/>
            </a:br>
            <a:r>
              <a:rPr lang="en-US" sz="2800" dirty="0"/>
              <a:t>o New alliances …</a:t>
            </a:r>
            <a:endParaRPr lang="de-DE" sz="2800" dirty="0"/>
          </a:p>
        </p:txBody>
      </p:sp>
    </p:spTree>
    <p:extLst>
      <p:ext uri="{BB962C8B-B14F-4D97-AF65-F5344CB8AC3E}">
        <p14:creationId xmlns:p14="http://schemas.microsoft.com/office/powerpoint/2010/main" val="3426825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52</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143339" y="556363"/>
            <a:ext cx="11617291"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CTL - Committee of Testing Laboratories (1)</a:t>
            </a:r>
          </a:p>
        </p:txBody>
      </p:sp>
      <p:sp>
        <p:nvSpPr>
          <p:cNvPr id="5" name="Rectangle 7">
            <a:extLst>
              <a:ext uri="{FF2B5EF4-FFF2-40B4-BE49-F238E27FC236}">
                <a16:creationId xmlns:a16="http://schemas.microsoft.com/office/drawing/2014/main" id="{9F7D34FA-240F-4515-8BB3-E0558A29192E}"/>
              </a:ext>
            </a:extLst>
          </p:cNvPr>
          <p:cNvSpPr>
            <a:spLocks noChangeArrowheads="1"/>
          </p:cNvSpPr>
          <p:nvPr/>
        </p:nvSpPr>
        <p:spPr bwMode="auto">
          <a:xfrm>
            <a:off x="532869" y="1341883"/>
            <a:ext cx="11105819" cy="4604078"/>
          </a:xfrm>
          <a:prstGeom prst="rect">
            <a:avLst/>
          </a:prstGeom>
          <a:noFill/>
          <a:ln w="9525">
            <a:noFill/>
            <a:miter lim="800000"/>
            <a:headEnd/>
            <a:tailEnd/>
          </a:ln>
          <a:effectLst/>
        </p:spPr>
        <p:txBody>
          <a:bodyPr wrap="square" lIns="89792" tIns="44893" rIns="89792" bIns="44893">
            <a:spAutoFit/>
          </a:bodyPr>
          <a:lstStyle/>
          <a:p>
            <a:pPr defTabSz="897444" eaLnBrk="0" hangingPunct="0">
              <a:tabLst>
                <a:tab pos="484705" algn="l"/>
              </a:tabLst>
            </a:pPr>
            <a:r>
              <a:rPr lang="en-GB" sz="2933" dirty="0"/>
              <a:t>The main tasks of the CTL are to:</a:t>
            </a:r>
          </a:p>
          <a:p>
            <a:pPr marL="482588" indent="-482588" defTabSz="897444" eaLnBrk="0" hangingPunct="0">
              <a:buFontTx/>
              <a:buChar char="•"/>
              <a:tabLst>
                <a:tab pos="484705" algn="l"/>
              </a:tabLst>
            </a:pPr>
            <a:r>
              <a:rPr lang="en-GB" sz="2933" dirty="0"/>
              <a:t>	</a:t>
            </a:r>
            <a:r>
              <a:rPr lang="en-GB" sz="2933" b="1" dirty="0">
                <a:solidFill>
                  <a:srgbClr val="FF0000"/>
                </a:solidFill>
              </a:rPr>
              <a:t>detail</a:t>
            </a:r>
            <a:r>
              <a:rPr lang="en-GB" sz="2933" dirty="0"/>
              <a:t> the way in which the tests related to the IECEE have to be carried out so as to achieve the necessary reproducibility of test results,</a:t>
            </a:r>
          </a:p>
          <a:p>
            <a:pPr marL="482588" indent="-482588" defTabSz="897444" eaLnBrk="0" hangingPunct="0">
              <a:buFontTx/>
              <a:buChar char="•"/>
              <a:tabLst>
                <a:tab pos="484705" algn="l"/>
              </a:tabLst>
            </a:pPr>
            <a:r>
              <a:rPr lang="en-GB" sz="2933" dirty="0"/>
              <a:t>	</a:t>
            </a:r>
            <a:r>
              <a:rPr lang="en-GB" sz="2933" b="1" dirty="0">
                <a:solidFill>
                  <a:srgbClr val="FF0000"/>
                </a:solidFill>
              </a:rPr>
              <a:t>harmonize</a:t>
            </a:r>
            <a:r>
              <a:rPr lang="en-GB" sz="2933" dirty="0"/>
              <a:t> the design and use of the test equipment referred to in standards and to make recommendations to the relevant technical committee or subcommittee of the IEC for improvements of those standards,</a:t>
            </a:r>
          </a:p>
          <a:p>
            <a:pPr marL="482588" indent="-482588" defTabSz="897444" eaLnBrk="0" hangingPunct="0">
              <a:buFontTx/>
              <a:buChar char="•"/>
              <a:tabLst>
                <a:tab pos="484705" algn="l"/>
              </a:tabLst>
            </a:pPr>
            <a:r>
              <a:rPr lang="en-GB" sz="2933" dirty="0"/>
              <a:t>	provide testing laboratories with a </a:t>
            </a:r>
            <a:r>
              <a:rPr lang="en-GB" sz="2933" b="1" dirty="0">
                <a:solidFill>
                  <a:srgbClr val="FF0000"/>
                </a:solidFill>
              </a:rPr>
              <a:t>forum</a:t>
            </a:r>
            <a:r>
              <a:rPr lang="en-GB" sz="2933" dirty="0"/>
              <a:t> in which practical testing problems can be demonstrated and discussed</a:t>
            </a:r>
            <a:endParaRPr lang="en-GB" sz="2933" dirty="0">
              <a:solidFill>
                <a:schemeClr val="accent2"/>
              </a:solidFill>
            </a:endParaRPr>
          </a:p>
        </p:txBody>
      </p:sp>
    </p:spTree>
    <p:extLst>
      <p:ext uri="{BB962C8B-B14F-4D97-AF65-F5344CB8AC3E}">
        <p14:creationId xmlns:p14="http://schemas.microsoft.com/office/powerpoint/2010/main" val="745612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53</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143339" y="556363"/>
            <a:ext cx="11617291"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CTL - Committee of Testing Laboratories (2)</a:t>
            </a:r>
          </a:p>
        </p:txBody>
      </p:sp>
      <p:sp>
        <p:nvSpPr>
          <p:cNvPr id="5" name="Rectangle 7">
            <a:extLst>
              <a:ext uri="{FF2B5EF4-FFF2-40B4-BE49-F238E27FC236}">
                <a16:creationId xmlns:a16="http://schemas.microsoft.com/office/drawing/2014/main" id="{37E8FEA5-9581-4B14-BD50-6536A1CDDCEF}"/>
              </a:ext>
            </a:extLst>
          </p:cNvPr>
          <p:cNvSpPr>
            <a:spLocks noChangeArrowheads="1"/>
          </p:cNvSpPr>
          <p:nvPr/>
        </p:nvSpPr>
        <p:spPr bwMode="auto">
          <a:xfrm>
            <a:off x="786992" y="1391877"/>
            <a:ext cx="10329984" cy="4892555"/>
          </a:xfrm>
          <a:prstGeom prst="rect">
            <a:avLst/>
          </a:prstGeom>
          <a:noFill/>
          <a:ln w="9525">
            <a:noFill/>
            <a:miter lim="800000"/>
            <a:headEnd/>
            <a:tailEnd/>
          </a:ln>
          <a:effectLst/>
        </p:spPr>
        <p:txBody>
          <a:bodyPr lIns="89792" tIns="44893" rIns="89792" bIns="44893">
            <a:spAutoFit/>
          </a:bodyPr>
          <a:lstStyle/>
          <a:p>
            <a:pPr defTabSz="897444" eaLnBrk="0" hangingPunct="0">
              <a:tabLst>
                <a:tab pos="484705" algn="l"/>
              </a:tabLst>
            </a:pPr>
            <a:r>
              <a:rPr lang="en-GB" sz="3467" b="1" dirty="0"/>
              <a:t>The task of the CTL is to:</a:t>
            </a:r>
          </a:p>
          <a:p>
            <a:pPr defTabSz="897444" eaLnBrk="0" hangingPunct="0">
              <a:tabLst>
                <a:tab pos="484705" algn="l"/>
              </a:tabLst>
            </a:pPr>
            <a:endParaRPr lang="en-GB" sz="3467" b="1" dirty="0"/>
          </a:p>
          <a:p>
            <a:pPr marL="482588" indent="-482588" defTabSz="897444" eaLnBrk="0" hangingPunct="0">
              <a:buFontTx/>
              <a:buChar char="•"/>
              <a:tabLst>
                <a:tab pos="484705" algn="l"/>
              </a:tabLst>
            </a:pPr>
            <a:r>
              <a:rPr lang="en-GB" sz="3467" b="1" dirty="0"/>
              <a:t>	</a:t>
            </a:r>
            <a:r>
              <a:rPr lang="en-GB" sz="3467" dirty="0"/>
              <a:t>Organize Proficiency Testing Programmes under the auspices of the IECEE CMC</a:t>
            </a:r>
          </a:p>
          <a:p>
            <a:pPr marL="482588" indent="-482588" defTabSz="897444" eaLnBrk="0" hangingPunct="0">
              <a:buFontTx/>
              <a:buChar char="•"/>
              <a:tabLst>
                <a:tab pos="484705" algn="l"/>
              </a:tabLst>
            </a:pPr>
            <a:r>
              <a:rPr lang="en-GB" sz="3467" dirty="0"/>
              <a:t>	Organize Workshops to </a:t>
            </a:r>
            <a:r>
              <a:rPr lang="en-GB" sz="3467" dirty="0" err="1"/>
              <a:t>analyze</a:t>
            </a:r>
            <a:r>
              <a:rPr lang="en-GB" sz="3467" dirty="0"/>
              <a:t> the results of PT programmes and subsequent test methodology to achieve consistent test results </a:t>
            </a:r>
          </a:p>
          <a:p>
            <a:pPr marL="482588" indent="-482588" defTabSz="897444" eaLnBrk="0" hangingPunct="0">
              <a:buFontTx/>
              <a:buChar char="•"/>
              <a:tabLst>
                <a:tab pos="484705" algn="l"/>
              </a:tabLst>
            </a:pPr>
            <a:r>
              <a:rPr lang="en-GB" sz="3467" dirty="0"/>
              <a:t>	Carry out other technical work as directed by the CMC.</a:t>
            </a:r>
          </a:p>
        </p:txBody>
      </p:sp>
    </p:spTree>
    <p:extLst>
      <p:ext uri="{BB962C8B-B14F-4D97-AF65-F5344CB8AC3E}">
        <p14:creationId xmlns:p14="http://schemas.microsoft.com/office/powerpoint/2010/main" val="3930931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54</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143339" y="556363"/>
            <a:ext cx="11617291"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CTL - Committee of Testing Laboratories (3)</a:t>
            </a:r>
          </a:p>
        </p:txBody>
      </p:sp>
      <p:pic>
        <p:nvPicPr>
          <p:cNvPr id="5" name="Picture 4">
            <a:extLst>
              <a:ext uri="{FF2B5EF4-FFF2-40B4-BE49-F238E27FC236}">
                <a16:creationId xmlns:a16="http://schemas.microsoft.com/office/drawing/2014/main" id="{2B641F15-E137-4244-85AC-A1A13D820755}"/>
              </a:ext>
            </a:extLst>
          </p:cNvPr>
          <p:cNvPicPr>
            <a:picLocks noChangeAspect="1"/>
          </p:cNvPicPr>
          <p:nvPr/>
        </p:nvPicPr>
        <p:blipFill>
          <a:blip r:embed="rId2"/>
          <a:stretch>
            <a:fillRect/>
          </a:stretch>
        </p:blipFill>
        <p:spPr>
          <a:xfrm>
            <a:off x="625642" y="1122808"/>
            <a:ext cx="8505469" cy="5073590"/>
          </a:xfrm>
          <a:prstGeom prst="rect">
            <a:avLst/>
          </a:prstGeom>
        </p:spPr>
      </p:pic>
    </p:spTree>
    <p:extLst>
      <p:ext uri="{BB962C8B-B14F-4D97-AF65-F5344CB8AC3E}">
        <p14:creationId xmlns:p14="http://schemas.microsoft.com/office/powerpoint/2010/main" val="3067770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2A573124-D973-4BA5-AB66-6A47548384F6}"/>
              </a:ext>
            </a:extLst>
          </p:cNvPr>
          <p:cNvCxnSpPr>
            <a:cxnSpLocks/>
          </p:cNvCxnSpPr>
          <p:nvPr/>
        </p:nvCxnSpPr>
        <p:spPr>
          <a:xfrm flipH="1">
            <a:off x="7027059" y="2648773"/>
            <a:ext cx="2542965" cy="558843"/>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5D69348-FF16-4BE4-B8E1-EC3BB1E3DD1A}"/>
              </a:ext>
            </a:extLst>
          </p:cNvPr>
          <p:cNvCxnSpPr>
            <a:cxnSpLocks/>
          </p:cNvCxnSpPr>
          <p:nvPr/>
        </p:nvCxnSpPr>
        <p:spPr>
          <a:xfrm>
            <a:off x="2746076" y="2729246"/>
            <a:ext cx="2545549" cy="384597"/>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E2E41CF-FC1E-4D75-B83B-06E1D82492F0}"/>
              </a:ext>
            </a:extLst>
          </p:cNvPr>
          <p:cNvCxnSpPr>
            <a:cxnSpLocks/>
          </p:cNvCxnSpPr>
          <p:nvPr/>
        </p:nvCxnSpPr>
        <p:spPr>
          <a:xfrm flipV="1">
            <a:off x="2562387" y="3862173"/>
            <a:ext cx="2729239" cy="659091"/>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365B90-0946-4B42-A12D-D4D8D1A37771}"/>
              </a:ext>
            </a:extLst>
          </p:cNvPr>
          <p:cNvCxnSpPr>
            <a:cxnSpLocks/>
            <a:endCxn id="3" idx="3"/>
          </p:cNvCxnSpPr>
          <p:nvPr/>
        </p:nvCxnSpPr>
        <p:spPr>
          <a:xfrm flipV="1">
            <a:off x="4926647" y="4077805"/>
            <a:ext cx="506580" cy="481203"/>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2F6867-EEA0-43BF-8482-E6DBF5C4544B}"/>
              </a:ext>
            </a:extLst>
          </p:cNvPr>
          <p:cNvCxnSpPr>
            <a:cxnSpLocks/>
          </p:cNvCxnSpPr>
          <p:nvPr/>
        </p:nvCxnSpPr>
        <p:spPr>
          <a:xfrm>
            <a:off x="5102433" y="2516483"/>
            <a:ext cx="378388" cy="388695"/>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CB81CD-D081-4602-876B-6AB9CE775A3A}"/>
              </a:ext>
            </a:extLst>
          </p:cNvPr>
          <p:cNvCxnSpPr>
            <a:cxnSpLocks/>
          </p:cNvCxnSpPr>
          <p:nvPr/>
        </p:nvCxnSpPr>
        <p:spPr>
          <a:xfrm flipV="1">
            <a:off x="4836951" y="3570040"/>
            <a:ext cx="415139" cy="17344"/>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B43D4AF-D91A-4789-978F-D57C350A7263}"/>
              </a:ext>
            </a:extLst>
          </p:cNvPr>
          <p:cNvCxnSpPr>
            <a:cxnSpLocks/>
          </p:cNvCxnSpPr>
          <p:nvPr/>
        </p:nvCxnSpPr>
        <p:spPr>
          <a:xfrm flipH="1" flipV="1">
            <a:off x="6125020" y="2184216"/>
            <a:ext cx="21800" cy="849651"/>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C9618E7-1FFC-48D3-BB26-5413C069DA5E}"/>
              </a:ext>
            </a:extLst>
          </p:cNvPr>
          <p:cNvCxnSpPr>
            <a:cxnSpLocks/>
          </p:cNvCxnSpPr>
          <p:nvPr/>
        </p:nvCxnSpPr>
        <p:spPr>
          <a:xfrm flipH="1" flipV="1">
            <a:off x="6190396" y="4298268"/>
            <a:ext cx="21800" cy="849651"/>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181B0B2-878E-4D16-8B23-F687B274C7BC}"/>
              </a:ext>
            </a:extLst>
          </p:cNvPr>
          <p:cNvCxnSpPr>
            <a:cxnSpLocks/>
          </p:cNvCxnSpPr>
          <p:nvPr/>
        </p:nvCxnSpPr>
        <p:spPr>
          <a:xfrm flipH="1" flipV="1">
            <a:off x="6484590" y="4193214"/>
            <a:ext cx="1172191" cy="1368567"/>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94F33B8-0641-45C1-92F4-52BA7F56DD9D}"/>
              </a:ext>
            </a:extLst>
          </p:cNvPr>
          <p:cNvCxnSpPr>
            <a:cxnSpLocks/>
          </p:cNvCxnSpPr>
          <p:nvPr/>
        </p:nvCxnSpPr>
        <p:spPr>
          <a:xfrm flipH="1" flipV="1">
            <a:off x="6753984" y="4088633"/>
            <a:ext cx="611515" cy="540191"/>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C16BA1C-D1B5-4BAB-82EC-C33DDB5E7767}"/>
              </a:ext>
            </a:extLst>
          </p:cNvPr>
          <p:cNvCxnSpPr>
            <a:cxnSpLocks/>
          </p:cNvCxnSpPr>
          <p:nvPr/>
        </p:nvCxnSpPr>
        <p:spPr>
          <a:xfrm flipH="1" flipV="1">
            <a:off x="6895473" y="3870178"/>
            <a:ext cx="3236225" cy="745239"/>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05EC57-2174-4E54-886D-26F41DCE8C89}"/>
              </a:ext>
            </a:extLst>
          </p:cNvPr>
          <p:cNvCxnSpPr>
            <a:cxnSpLocks/>
          </p:cNvCxnSpPr>
          <p:nvPr/>
        </p:nvCxnSpPr>
        <p:spPr>
          <a:xfrm flipH="1">
            <a:off x="7020227" y="3528223"/>
            <a:ext cx="419923" cy="5424"/>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p:txBody>
          <a:bodyPr/>
          <a:lstStyle/>
          <a:p>
            <a:fld id="{C2B32AA8-9B4E-4D53-AE6E-350E87BFFB19}" type="slidenum">
              <a:rPr lang="fr-CH" smtClean="0"/>
              <a:pPr/>
              <a:t>55</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143339" y="556363"/>
            <a:ext cx="11617291"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CTL - Committee of Testing Laboratories (4)</a:t>
            </a:r>
          </a:p>
        </p:txBody>
      </p:sp>
      <p:sp>
        <p:nvSpPr>
          <p:cNvPr id="3" name="Oval 2">
            <a:extLst>
              <a:ext uri="{FF2B5EF4-FFF2-40B4-BE49-F238E27FC236}">
                <a16:creationId xmlns:a16="http://schemas.microsoft.com/office/drawing/2014/main" id="{1FD7BA2A-CFB4-4DD7-92BB-5CB75371CC74}"/>
              </a:ext>
            </a:extLst>
          </p:cNvPr>
          <p:cNvSpPr/>
          <p:nvPr/>
        </p:nvSpPr>
        <p:spPr>
          <a:xfrm>
            <a:off x="5152018" y="2602701"/>
            <a:ext cx="1920213" cy="1728192"/>
          </a:xfrm>
          <a:prstGeom prst="ellipse">
            <a:avLst/>
          </a:prstGeom>
          <a:solidFill>
            <a:srgbClr val="0058A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267" b="1" dirty="0"/>
              <a:t>CTL</a:t>
            </a:r>
          </a:p>
        </p:txBody>
      </p:sp>
      <p:sp>
        <p:nvSpPr>
          <p:cNvPr id="7" name="Oval 6">
            <a:extLst>
              <a:ext uri="{FF2B5EF4-FFF2-40B4-BE49-F238E27FC236}">
                <a16:creationId xmlns:a16="http://schemas.microsoft.com/office/drawing/2014/main" id="{F78C2C8F-F473-4974-94CA-20B564F3E4C1}"/>
              </a:ext>
            </a:extLst>
          </p:cNvPr>
          <p:cNvSpPr/>
          <p:nvPr/>
        </p:nvSpPr>
        <p:spPr>
          <a:xfrm>
            <a:off x="3190128" y="1761971"/>
            <a:ext cx="1989091"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09  "Photovoltaics"</a:t>
            </a:r>
          </a:p>
        </p:txBody>
      </p:sp>
      <p:sp>
        <p:nvSpPr>
          <p:cNvPr id="8" name="Oval 7">
            <a:extLst>
              <a:ext uri="{FF2B5EF4-FFF2-40B4-BE49-F238E27FC236}">
                <a16:creationId xmlns:a16="http://schemas.microsoft.com/office/drawing/2014/main" id="{673A4610-F2AC-4EAF-B7BA-5327408CB3F5}"/>
              </a:ext>
            </a:extLst>
          </p:cNvPr>
          <p:cNvSpPr/>
          <p:nvPr/>
        </p:nvSpPr>
        <p:spPr>
          <a:xfrm>
            <a:off x="7072123" y="1813668"/>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02 "TRON, OFF, ITAV"</a:t>
            </a:r>
          </a:p>
        </p:txBody>
      </p:sp>
      <p:sp>
        <p:nvSpPr>
          <p:cNvPr id="9" name="Oval 8">
            <a:extLst>
              <a:ext uri="{FF2B5EF4-FFF2-40B4-BE49-F238E27FC236}">
                <a16:creationId xmlns:a16="http://schemas.microsoft.com/office/drawing/2014/main" id="{1A84BE51-E8E0-4073-A011-82A4CD7B2B2D}"/>
              </a:ext>
            </a:extLst>
          </p:cNvPr>
          <p:cNvSpPr/>
          <p:nvPr/>
        </p:nvSpPr>
        <p:spPr>
          <a:xfrm>
            <a:off x="7440150" y="3029790"/>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03  "MEAS, MED"</a:t>
            </a:r>
          </a:p>
        </p:txBody>
      </p:sp>
      <p:sp>
        <p:nvSpPr>
          <p:cNvPr id="10" name="Oval 9">
            <a:extLst>
              <a:ext uri="{FF2B5EF4-FFF2-40B4-BE49-F238E27FC236}">
                <a16:creationId xmlns:a16="http://schemas.microsoft.com/office/drawing/2014/main" id="{A3A7A373-F4C2-4640-9D09-5E7CD5A951DE}"/>
              </a:ext>
            </a:extLst>
          </p:cNvPr>
          <p:cNvSpPr/>
          <p:nvPr/>
        </p:nvSpPr>
        <p:spPr>
          <a:xfrm>
            <a:off x="7238462" y="4296718"/>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04 </a:t>
            </a:r>
          </a:p>
          <a:p>
            <a:pPr algn="ctr"/>
            <a:r>
              <a:rPr lang="en-GB" sz="1333" dirty="0"/>
              <a:t>"INST, CONT, CAP, MISC"</a:t>
            </a:r>
          </a:p>
        </p:txBody>
      </p:sp>
      <p:sp>
        <p:nvSpPr>
          <p:cNvPr id="12" name="Oval 11">
            <a:extLst>
              <a:ext uri="{FF2B5EF4-FFF2-40B4-BE49-F238E27FC236}">
                <a16:creationId xmlns:a16="http://schemas.microsoft.com/office/drawing/2014/main" id="{4CBC9F15-885B-4800-8D06-7C1FAE99CDBC}"/>
              </a:ext>
            </a:extLst>
          </p:cNvPr>
          <p:cNvSpPr/>
          <p:nvPr/>
        </p:nvSpPr>
        <p:spPr>
          <a:xfrm>
            <a:off x="5252090" y="4749379"/>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05   "LITE, SAFE"</a:t>
            </a:r>
          </a:p>
        </p:txBody>
      </p:sp>
      <p:sp>
        <p:nvSpPr>
          <p:cNvPr id="13" name="Oval 12">
            <a:extLst>
              <a:ext uri="{FF2B5EF4-FFF2-40B4-BE49-F238E27FC236}">
                <a16:creationId xmlns:a16="http://schemas.microsoft.com/office/drawing/2014/main" id="{293504AA-0E76-4A48-8A9F-B97CC60F89D6}"/>
              </a:ext>
            </a:extLst>
          </p:cNvPr>
          <p:cNvSpPr/>
          <p:nvPr/>
        </p:nvSpPr>
        <p:spPr>
          <a:xfrm>
            <a:off x="3165646" y="4301344"/>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06 "CABL"</a:t>
            </a:r>
          </a:p>
        </p:txBody>
      </p:sp>
      <p:sp>
        <p:nvSpPr>
          <p:cNvPr id="14" name="Oval 13">
            <a:extLst>
              <a:ext uri="{FF2B5EF4-FFF2-40B4-BE49-F238E27FC236}">
                <a16:creationId xmlns:a16="http://schemas.microsoft.com/office/drawing/2014/main" id="{C014D42D-81F3-4269-AF4E-3C0F1DCD40D7}"/>
              </a:ext>
            </a:extLst>
          </p:cNvPr>
          <p:cNvSpPr/>
          <p:nvPr/>
        </p:nvSpPr>
        <p:spPr>
          <a:xfrm>
            <a:off x="2938536" y="3010558"/>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07  "POW, PROT, GMEE"</a:t>
            </a:r>
          </a:p>
        </p:txBody>
      </p:sp>
      <p:sp>
        <p:nvSpPr>
          <p:cNvPr id="15" name="Oval 14">
            <a:extLst>
              <a:ext uri="{FF2B5EF4-FFF2-40B4-BE49-F238E27FC236}">
                <a16:creationId xmlns:a16="http://schemas.microsoft.com/office/drawing/2014/main" id="{30F91711-DF96-4D9A-BDDD-9E3DB914C94C}"/>
              </a:ext>
            </a:extLst>
          </p:cNvPr>
          <p:cNvSpPr/>
          <p:nvPr/>
        </p:nvSpPr>
        <p:spPr>
          <a:xfrm>
            <a:off x="9469952" y="1913395"/>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10 </a:t>
            </a:r>
          </a:p>
          <a:p>
            <a:pPr algn="ctr"/>
            <a:r>
              <a:rPr lang="en-GB" sz="1333" dirty="0"/>
              <a:t>“EMC"</a:t>
            </a:r>
          </a:p>
        </p:txBody>
      </p:sp>
      <p:sp>
        <p:nvSpPr>
          <p:cNvPr id="16" name="Oval 15">
            <a:extLst>
              <a:ext uri="{FF2B5EF4-FFF2-40B4-BE49-F238E27FC236}">
                <a16:creationId xmlns:a16="http://schemas.microsoft.com/office/drawing/2014/main" id="{90CFD3AD-9563-480C-B102-28275F3B64E4}"/>
              </a:ext>
            </a:extLst>
          </p:cNvPr>
          <p:cNvSpPr/>
          <p:nvPr/>
        </p:nvSpPr>
        <p:spPr>
          <a:xfrm>
            <a:off x="9436491" y="3940911"/>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11 “Laser"</a:t>
            </a:r>
          </a:p>
        </p:txBody>
      </p:sp>
      <p:sp>
        <p:nvSpPr>
          <p:cNvPr id="17" name="Oval 16">
            <a:extLst>
              <a:ext uri="{FF2B5EF4-FFF2-40B4-BE49-F238E27FC236}">
                <a16:creationId xmlns:a16="http://schemas.microsoft.com/office/drawing/2014/main" id="{1C3B4E79-7E14-4819-823D-397DCA927181}"/>
              </a:ext>
            </a:extLst>
          </p:cNvPr>
          <p:cNvSpPr/>
          <p:nvPr/>
        </p:nvSpPr>
        <p:spPr>
          <a:xfrm>
            <a:off x="7072123" y="5486798"/>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13 “BATT"</a:t>
            </a:r>
          </a:p>
        </p:txBody>
      </p:sp>
      <p:sp>
        <p:nvSpPr>
          <p:cNvPr id="18" name="Oval 17">
            <a:extLst>
              <a:ext uri="{FF2B5EF4-FFF2-40B4-BE49-F238E27FC236}">
                <a16:creationId xmlns:a16="http://schemas.microsoft.com/office/drawing/2014/main" id="{04D1F09A-1902-422D-8184-7724D4C8FD74}"/>
              </a:ext>
            </a:extLst>
          </p:cNvPr>
          <p:cNvSpPr/>
          <p:nvPr/>
        </p:nvSpPr>
        <p:spPr>
          <a:xfrm>
            <a:off x="5152018" y="1276351"/>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01 "HOUS, TOOL, TOYS"</a:t>
            </a:r>
          </a:p>
        </p:txBody>
      </p:sp>
      <p:sp>
        <p:nvSpPr>
          <p:cNvPr id="19" name="Oval 18">
            <a:extLst>
              <a:ext uri="{FF2B5EF4-FFF2-40B4-BE49-F238E27FC236}">
                <a16:creationId xmlns:a16="http://schemas.microsoft.com/office/drawing/2014/main" id="{B5149A44-A18D-45EF-91C8-ABC6EE238649}"/>
              </a:ext>
            </a:extLst>
          </p:cNvPr>
          <p:cNvSpPr/>
          <p:nvPr/>
        </p:nvSpPr>
        <p:spPr>
          <a:xfrm>
            <a:off x="3541420" y="5451471"/>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14 "</a:t>
            </a:r>
            <a:r>
              <a:rPr lang="en-GB" sz="1333" dirty="0" err="1"/>
              <a:t>EMobility</a:t>
            </a:r>
            <a:r>
              <a:rPr lang="en-GB" sz="1333" dirty="0"/>
              <a:t>"</a:t>
            </a:r>
          </a:p>
        </p:txBody>
      </p:sp>
      <p:sp>
        <p:nvSpPr>
          <p:cNvPr id="20" name="Oval 19">
            <a:extLst>
              <a:ext uri="{FF2B5EF4-FFF2-40B4-BE49-F238E27FC236}">
                <a16:creationId xmlns:a16="http://schemas.microsoft.com/office/drawing/2014/main" id="{2426B6ED-C30E-4731-9C69-7044C211FC40}"/>
              </a:ext>
            </a:extLst>
          </p:cNvPr>
          <p:cNvSpPr/>
          <p:nvPr/>
        </p:nvSpPr>
        <p:spPr>
          <a:xfrm>
            <a:off x="902552" y="4030950"/>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16</a:t>
            </a:r>
          </a:p>
          <a:p>
            <a:pPr algn="ctr"/>
            <a:r>
              <a:rPr lang="en-GB" sz="1333" dirty="0"/>
              <a:t>"Cyber Security" </a:t>
            </a:r>
          </a:p>
          <a:p>
            <a:pPr algn="ctr"/>
            <a:endParaRPr lang="en-GB" sz="1333" dirty="0"/>
          </a:p>
        </p:txBody>
      </p:sp>
      <p:sp>
        <p:nvSpPr>
          <p:cNvPr id="21" name="Oval 20">
            <a:extLst>
              <a:ext uri="{FF2B5EF4-FFF2-40B4-BE49-F238E27FC236}">
                <a16:creationId xmlns:a16="http://schemas.microsoft.com/office/drawing/2014/main" id="{94C2DE5C-346B-4305-931D-86C33A39301B}"/>
              </a:ext>
            </a:extLst>
          </p:cNvPr>
          <p:cNvSpPr/>
          <p:nvPr/>
        </p:nvSpPr>
        <p:spPr>
          <a:xfrm>
            <a:off x="947815" y="1980918"/>
            <a:ext cx="1920213" cy="105611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t>ETF 15 "High/medium voltage components coordination"</a:t>
            </a:r>
          </a:p>
        </p:txBody>
      </p:sp>
      <p:cxnSp>
        <p:nvCxnSpPr>
          <p:cNvPr id="23" name="Straight Arrow Connector 22">
            <a:extLst>
              <a:ext uri="{FF2B5EF4-FFF2-40B4-BE49-F238E27FC236}">
                <a16:creationId xmlns:a16="http://schemas.microsoft.com/office/drawing/2014/main" id="{DD826248-2118-4F2D-887D-637BCBF7EED5}"/>
              </a:ext>
            </a:extLst>
          </p:cNvPr>
          <p:cNvCxnSpPr>
            <a:endCxn id="3" idx="7"/>
          </p:cNvCxnSpPr>
          <p:nvPr/>
        </p:nvCxnSpPr>
        <p:spPr>
          <a:xfrm flipH="1">
            <a:off x="6791022" y="2602701"/>
            <a:ext cx="381281" cy="253088"/>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684DC4E-7D29-45B4-A4C3-A61B5755517A}"/>
              </a:ext>
            </a:extLst>
          </p:cNvPr>
          <p:cNvCxnSpPr>
            <a:cxnSpLocks/>
          </p:cNvCxnSpPr>
          <p:nvPr/>
        </p:nvCxnSpPr>
        <p:spPr>
          <a:xfrm flipV="1">
            <a:off x="4929613" y="4193213"/>
            <a:ext cx="697615" cy="1303651"/>
          </a:xfrm>
          <a:prstGeom prst="straightConnector1">
            <a:avLst/>
          </a:prstGeom>
          <a:ln w="635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56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56</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89868" y="532301"/>
            <a:ext cx="7559522"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How to Search Certificates (1)</a:t>
            </a:r>
          </a:p>
        </p:txBody>
      </p:sp>
      <p:pic>
        <p:nvPicPr>
          <p:cNvPr id="5" name="Picture 4">
            <a:extLst>
              <a:ext uri="{FF2B5EF4-FFF2-40B4-BE49-F238E27FC236}">
                <a16:creationId xmlns:a16="http://schemas.microsoft.com/office/drawing/2014/main" id="{1B1CEC4C-CB16-4D52-880E-F5C32FDA453B}"/>
              </a:ext>
            </a:extLst>
          </p:cNvPr>
          <p:cNvPicPr>
            <a:picLocks noChangeAspect="1"/>
          </p:cNvPicPr>
          <p:nvPr/>
        </p:nvPicPr>
        <p:blipFill>
          <a:blip r:embed="rId2"/>
          <a:stretch>
            <a:fillRect/>
          </a:stretch>
        </p:blipFill>
        <p:spPr>
          <a:xfrm>
            <a:off x="2510590" y="1371600"/>
            <a:ext cx="6990394" cy="5486400"/>
          </a:xfrm>
          <a:prstGeom prst="rect">
            <a:avLst/>
          </a:prstGeom>
        </p:spPr>
      </p:pic>
    </p:spTree>
    <p:extLst>
      <p:ext uri="{BB962C8B-B14F-4D97-AF65-F5344CB8AC3E}">
        <p14:creationId xmlns:p14="http://schemas.microsoft.com/office/powerpoint/2010/main" val="2146760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57</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7574881"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How to Search Certificates (2)</a:t>
            </a:r>
          </a:p>
        </p:txBody>
      </p:sp>
      <p:pic>
        <p:nvPicPr>
          <p:cNvPr id="3" name="Picture 2">
            <a:extLst>
              <a:ext uri="{FF2B5EF4-FFF2-40B4-BE49-F238E27FC236}">
                <a16:creationId xmlns:a16="http://schemas.microsoft.com/office/drawing/2014/main" id="{F944F3EB-2239-4A67-8931-BF6A9B9684C7}"/>
              </a:ext>
            </a:extLst>
          </p:cNvPr>
          <p:cNvPicPr>
            <a:picLocks noChangeAspect="1"/>
          </p:cNvPicPr>
          <p:nvPr/>
        </p:nvPicPr>
        <p:blipFill>
          <a:blip r:embed="rId2"/>
          <a:stretch>
            <a:fillRect/>
          </a:stretch>
        </p:blipFill>
        <p:spPr>
          <a:xfrm>
            <a:off x="1943850" y="1243578"/>
            <a:ext cx="9686550" cy="5501961"/>
          </a:xfrm>
          <a:prstGeom prst="rect">
            <a:avLst/>
          </a:prstGeom>
        </p:spPr>
      </p:pic>
    </p:spTree>
    <p:extLst>
      <p:ext uri="{BB962C8B-B14F-4D97-AF65-F5344CB8AC3E}">
        <p14:creationId xmlns:p14="http://schemas.microsoft.com/office/powerpoint/2010/main" val="3843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58</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5730038"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Rules and Procedures</a:t>
            </a:r>
          </a:p>
        </p:txBody>
      </p:sp>
      <p:sp>
        <p:nvSpPr>
          <p:cNvPr id="3" name="Rectangle 2">
            <a:extLst>
              <a:ext uri="{FF2B5EF4-FFF2-40B4-BE49-F238E27FC236}">
                <a16:creationId xmlns:a16="http://schemas.microsoft.com/office/drawing/2014/main" id="{C6DDD521-3023-4133-A762-A911DE7DDA16}"/>
              </a:ext>
            </a:extLst>
          </p:cNvPr>
          <p:cNvSpPr/>
          <p:nvPr/>
        </p:nvSpPr>
        <p:spPr>
          <a:xfrm>
            <a:off x="1199456" y="2485153"/>
            <a:ext cx="9889099" cy="1856790"/>
          </a:xfrm>
          <a:prstGeom prst="rect">
            <a:avLst/>
          </a:prstGeom>
        </p:spPr>
        <p:txBody>
          <a:bodyPr wrap="square">
            <a:spAutoFit/>
          </a:bodyPr>
          <a:lstStyle/>
          <a:p>
            <a:pPr marL="457189" indent="-457189" defTabSz="1219170" fontAlgn="base">
              <a:spcBef>
                <a:spcPts val="800"/>
              </a:spcBef>
              <a:spcAft>
                <a:spcPct val="0"/>
              </a:spcAft>
              <a:buFont typeface="Arial" pitchFamily="34" charset="0"/>
              <a:buChar char="•"/>
              <a:defRPr/>
            </a:pPr>
            <a:r>
              <a:rPr lang="de-DE" altLang="de-DE" sz="4000" b="1" kern="0" dirty="0">
                <a:solidFill>
                  <a:prstClr val="black"/>
                </a:solidFill>
              </a:rPr>
              <a:t>Website (www.iecee.org)</a:t>
            </a:r>
          </a:p>
          <a:p>
            <a:pPr marL="1079473" lvl="1" indent="-596885" defTabSz="1219170" fontAlgn="base">
              <a:spcBef>
                <a:spcPct val="0"/>
              </a:spcBef>
              <a:spcAft>
                <a:spcPct val="0"/>
              </a:spcAft>
              <a:buFont typeface="Symbol" pitchFamily="18" charset="2"/>
              <a:buChar char=""/>
              <a:defRPr/>
            </a:pPr>
            <a:r>
              <a:rPr lang="de-DE" altLang="de-DE" sz="3733" kern="0" dirty="0">
                <a:solidFill>
                  <a:prstClr val="black"/>
                </a:solidFill>
              </a:rPr>
              <a:t>Where to find what</a:t>
            </a:r>
          </a:p>
          <a:p>
            <a:pPr marL="1079473" lvl="1" indent="-596885" defTabSz="1219170" fontAlgn="base">
              <a:spcBef>
                <a:spcPct val="0"/>
              </a:spcBef>
              <a:spcAft>
                <a:spcPct val="0"/>
              </a:spcAft>
              <a:buFont typeface="Symbol" pitchFamily="18" charset="2"/>
              <a:buChar char=""/>
              <a:defRPr/>
            </a:pPr>
            <a:r>
              <a:rPr lang="de-DE" altLang="de-DE" sz="3733" kern="0" dirty="0">
                <a:solidFill>
                  <a:prstClr val="black"/>
                </a:solidFill>
              </a:rPr>
              <a:t>Where to find current decisions</a:t>
            </a:r>
          </a:p>
        </p:txBody>
      </p:sp>
    </p:spTree>
    <p:extLst>
      <p:ext uri="{BB962C8B-B14F-4D97-AF65-F5344CB8AC3E}">
        <p14:creationId xmlns:p14="http://schemas.microsoft.com/office/powerpoint/2010/main" val="18709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59</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3"/>
            <a:ext cx="8360944"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IECEE CB Scheme Decisions (1)</a:t>
            </a:r>
          </a:p>
        </p:txBody>
      </p:sp>
      <p:pic>
        <p:nvPicPr>
          <p:cNvPr id="2" name="Picture 1">
            <a:extLst>
              <a:ext uri="{FF2B5EF4-FFF2-40B4-BE49-F238E27FC236}">
                <a16:creationId xmlns:a16="http://schemas.microsoft.com/office/drawing/2014/main" id="{42E4A6A7-DEB1-44A3-A8D2-8EA692E6F88A}"/>
              </a:ext>
            </a:extLst>
          </p:cNvPr>
          <p:cNvPicPr>
            <a:picLocks noChangeAspect="1"/>
          </p:cNvPicPr>
          <p:nvPr/>
        </p:nvPicPr>
        <p:blipFill>
          <a:blip r:embed="rId2"/>
          <a:stretch>
            <a:fillRect/>
          </a:stretch>
        </p:blipFill>
        <p:spPr>
          <a:xfrm>
            <a:off x="1295467" y="1334879"/>
            <a:ext cx="8538344" cy="4858710"/>
          </a:xfrm>
          <a:prstGeom prst="rect">
            <a:avLst/>
          </a:prstGeom>
        </p:spPr>
      </p:pic>
      <p:sp>
        <p:nvSpPr>
          <p:cNvPr id="5" name="Arrow: Right 4">
            <a:extLst>
              <a:ext uri="{FF2B5EF4-FFF2-40B4-BE49-F238E27FC236}">
                <a16:creationId xmlns:a16="http://schemas.microsoft.com/office/drawing/2014/main" id="{81C55A01-691D-4FAB-A953-C4F58C1AEBBA}"/>
              </a:ext>
            </a:extLst>
          </p:cNvPr>
          <p:cNvSpPr/>
          <p:nvPr/>
        </p:nvSpPr>
        <p:spPr>
          <a:xfrm>
            <a:off x="1141515" y="5157195"/>
            <a:ext cx="3037453" cy="683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Current Decisions</a:t>
            </a:r>
          </a:p>
        </p:txBody>
      </p:sp>
    </p:spTree>
    <p:extLst>
      <p:ext uri="{BB962C8B-B14F-4D97-AF65-F5344CB8AC3E}">
        <p14:creationId xmlns:p14="http://schemas.microsoft.com/office/powerpoint/2010/main" val="174989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239349" y="187202"/>
            <a:ext cx="11809312" cy="1225575"/>
          </a:xfrm>
        </p:spPr>
        <p:txBody>
          <a:bodyPr vert="horz" lIns="121920" tIns="60960" rIns="121920" bIns="60960" rtlCol="0" anchor="ctr" anchorCtr="0">
            <a:normAutofit/>
            <a:scene3d>
              <a:camera prst="orthographicFront"/>
              <a:lightRig rig="glow" dir="t">
                <a:rot lat="0" lon="0" rev="5400000"/>
              </a:lightRig>
            </a:scene3d>
            <a:sp3d>
              <a:contourClr>
                <a:schemeClr val="tx1">
                  <a:lumMod val="95000"/>
                  <a:lumOff val="5000"/>
                </a:schemeClr>
              </a:contourClr>
            </a:sp3d>
          </a:bodyPr>
          <a:lstStyle/>
          <a:p>
            <a:pPr>
              <a:lnSpc>
                <a:spcPct val="90000"/>
              </a:lnSpc>
            </a:pPr>
            <a:r>
              <a:rPr lang="en-US" sz="4133" dirty="0"/>
              <a:t>Conformity Assessment under IECEE Scheme</a:t>
            </a:r>
          </a:p>
        </p:txBody>
      </p:sp>
      <p:sp>
        <p:nvSpPr>
          <p:cNvPr id="4" name="Slide Number Placeholder 3"/>
          <p:cNvSpPr>
            <a:spLocks noGrp="1"/>
          </p:cNvSpPr>
          <p:nvPr>
            <p:ph type="sldNum" sz="quarter" idx="4"/>
          </p:nvPr>
        </p:nvSpPr>
        <p:spPr>
          <a:xfrm>
            <a:off x="10480358" y="6305673"/>
            <a:ext cx="1056117" cy="365125"/>
          </a:xfrm>
        </p:spPr>
        <p:txBody>
          <a:bodyPr vert="horz" lIns="121920" tIns="60960" rIns="121920" bIns="60960" rtlCol="0" anchor="ctr">
            <a:normAutofit/>
          </a:bodyPr>
          <a:lstStyle/>
          <a:p>
            <a:pPr>
              <a:lnSpc>
                <a:spcPct val="90000"/>
              </a:lnSpc>
              <a:spcAft>
                <a:spcPts val="800"/>
              </a:spcAft>
            </a:pPr>
            <a:fld id="{C2B32AA8-9B4E-4D53-AE6E-350E87BFFB19}" type="slidenum">
              <a:rPr lang="fr-CH" smtClean="0"/>
              <a:pPr>
                <a:lnSpc>
                  <a:spcPct val="90000"/>
                </a:lnSpc>
                <a:spcAft>
                  <a:spcPts val="800"/>
                </a:spcAft>
              </a:pPr>
              <a:t>6</a:t>
            </a:fld>
            <a:endParaRPr lang="fr-CH" dirty="0"/>
          </a:p>
        </p:txBody>
      </p:sp>
      <p:graphicFrame>
        <p:nvGraphicFramePr>
          <p:cNvPr id="9" name="Segnaposto contenuto 2">
            <a:extLst>
              <a:ext uri="{FF2B5EF4-FFF2-40B4-BE49-F238E27FC236}">
                <a16:creationId xmlns:a16="http://schemas.microsoft.com/office/drawing/2014/main" id="{E45459D4-68CC-4F47-B58F-25C5F710DC4A}"/>
              </a:ext>
            </a:extLst>
          </p:cNvPr>
          <p:cNvGraphicFramePr/>
          <p:nvPr/>
        </p:nvGraphicFramePr>
        <p:xfrm>
          <a:off x="590400" y="1412293"/>
          <a:ext cx="11040000" cy="44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634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60</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3"/>
            <a:ext cx="8288754"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IECEE CB Scheme Decisions (2)</a:t>
            </a:r>
          </a:p>
        </p:txBody>
      </p:sp>
      <p:pic>
        <p:nvPicPr>
          <p:cNvPr id="7" name="Picture 2">
            <a:extLst>
              <a:ext uri="{FF2B5EF4-FFF2-40B4-BE49-F238E27FC236}">
                <a16:creationId xmlns:a16="http://schemas.microsoft.com/office/drawing/2014/main" id="{89A5FEE1-895C-4005-8DE5-9E98AF668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995" y="1258049"/>
            <a:ext cx="8288754" cy="510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18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61</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6323596"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Rules and Procedures(1)</a:t>
            </a:r>
          </a:p>
        </p:txBody>
      </p:sp>
      <p:pic>
        <p:nvPicPr>
          <p:cNvPr id="5" name="Picture 4">
            <a:extLst>
              <a:ext uri="{FF2B5EF4-FFF2-40B4-BE49-F238E27FC236}">
                <a16:creationId xmlns:a16="http://schemas.microsoft.com/office/drawing/2014/main" id="{5B9B7ABD-ECD3-4023-A99D-8541587DA91B}"/>
              </a:ext>
            </a:extLst>
          </p:cNvPr>
          <p:cNvPicPr>
            <a:picLocks noChangeAspect="1"/>
          </p:cNvPicPr>
          <p:nvPr/>
        </p:nvPicPr>
        <p:blipFill>
          <a:blip r:embed="rId2"/>
          <a:stretch>
            <a:fillRect/>
          </a:stretch>
        </p:blipFill>
        <p:spPr>
          <a:xfrm>
            <a:off x="2181294" y="1239693"/>
            <a:ext cx="7829412" cy="5174368"/>
          </a:xfrm>
          <a:prstGeom prst="rect">
            <a:avLst/>
          </a:prstGeom>
        </p:spPr>
      </p:pic>
    </p:spTree>
    <p:extLst>
      <p:ext uri="{BB962C8B-B14F-4D97-AF65-F5344CB8AC3E}">
        <p14:creationId xmlns:p14="http://schemas.microsoft.com/office/powerpoint/2010/main" val="3422877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713B3C-3704-4817-BE06-06ADFC395D82}"/>
              </a:ext>
            </a:extLst>
          </p:cNvPr>
          <p:cNvPicPr>
            <a:picLocks noChangeAspect="1"/>
          </p:cNvPicPr>
          <p:nvPr/>
        </p:nvPicPr>
        <p:blipFill>
          <a:blip r:embed="rId2"/>
          <a:stretch>
            <a:fillRect/>
          </a:stretch>
        </p:blipFill>
        <p:spPr>
          <a:xfrm>
            <a:off x="1163700" y="1309444"/>
            <a:ext cx="8261037" cy="4715052"/>
          </a:xfrm>
          <a:prstGeom prst="rect">
            <a:avLst/>
          </a:prstGeom>
        </p:spPr>
      </p:pic>
      <p:sp>
        <p:nvSpPr>
          <p:cNvPr id="4" name="Slide Number Placeholder 3"/>
          <p:cNvSpPr>
            <a:spLocks noGrp="1"/>
          </p:cNvSpPr>
          <p:nvPr>
            <p:ph type="sldNum" sz="quarter" idx="4"/>
          </p:nvPr>
        </p:nvSpPr>
        <p:spPr/>
        <p:txBody>
          <a:bodyPr/>
          <a:lstStyle/>
          <a:p>
            <a:fld id="{C2B32AA8-9B4E-4D53-AE6E-350E87BFFB19}" type="slidenum">
              <a:rPr lang="fr-CH" smtClean="0"/>
              <a:pPr/>
              <a:t>62</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6315575"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Rules and Procedures(2)</a:t>
            </a:r>
          </a:p>
        </p:txBody>
      </p:sp>
      <p:sp>
        <p:nvSpPr>
          <p:cNvPr id="5" name="Arrow: Right 4">
            <a:extLst>
              <a:ext uri="{FF2B5EF4-FFF2-40B4-BE49-F238E27FC236}">
                <a16:creationId xmlns:a16="http://schemas.microsoft.com/office/drawing/2014/main" id="{97D3BA35-6A6C-4932-8055-D5FAD10CEEC9}"/>
              </a:ext>
            </a:extLst>
          </p:cNvPr>
          <p:cNvSpPr/>
          <p:nvPr/>
        </p:nvSpPr>
        <p:spPr>
          <a:xfrm>
            <a:off x="2174577" y="2084852"/>
            <a:ext cx="3143382" cy="738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Rules &amp; Procedures</a:t>
            </a:r>
          </a:p>
        </p:txBody>
      </p:sp>
    </p:spTree>
    <p:extLst>
      <p:ext uri="{BB962C8B-B14F-4D97-AF65-F5344CB8AC3E}">
        <p14:creationId xmlns:p14="http://schemas.microsoft.com/office/powerpoint/2010/main" val="3762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63</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6339638" cy="683329"/>
          </a:xfrm>
          <a:prstGeom prst="rect">
            <a:avLst/>
          </a:prstGeom>
          <a:noFill/>
        </p:spPr>
        <p:txBody>
          <a:bodyPr wrap="square" rtlCol="0">
            <a:spAutoFit/>
          </a:bodyPr>
          <a:lstStyle/>
          <a:p>
            <a:pPr algn="ctr"/>
            <a:r>
              <a:rPr lang="en-GB" sz="4267" dirty="0">
                <a:ln w="1905"/>
                <a:effectLst>
                  <a:innerShdw blurRad="69850" dist="43180" dir="5400000">
                    <a:srgbClr val="000000">
                      <a:alpha val="65000"/>
                    </a:srgbClr>
                  </a:innerShdw>
                </a:effectLst>
              </a:rPr>
              <a:t>Rules and Procedures(3)</a:t>
            </a:r>
          </a:p>
        </p:txBody>
      </p:sp>
      <p:pic>
        <p:nvPicPr>
          <p:cNvPr id="5" name="Picture 4">
            <a:extLst>
              <a:ext uri="{FF2B5EF4-FFF2-40B4-BE49-F238E27FC236}">
                <a16:creationId xmlns:a16="http://schemas.microsoft.com/office/drawing/2014/main" id="{BD44B54D-B3BD-4F75-853C-86BED89D8CC2}"/>
              </a:ext>
            </a:extLst>
          </p:cNvPr>
          <p:cNvPicPr>
            <a:picLocks noChangeAspect="1"/>
          </p:cNvPicPr>
          <p:nvPr/>
        </p:nvPicPr>
        <p:blipFill>
          <a:blip r:embed="rId2"/>
          <a:stretch>
            <a:fillRect/>
          </a:stretch>
        </p:blipFill>
        <p:spPr>
          <a:xfrm>
            <a:off x="2682788" y="1319543"/>
            <a:ext cx="6453191" cy="5467921"/>
          </a:xfrm>
          <a:prstGeom prst="rect">
            <a:avLst/>
          </a:prstGeom>
        </p:spPr>
      </p:pic>
    </p:spTree>
    <p:extLst>
      <p:ext uri="{BB962C8B-B14F-4D97-AF65-F5344CB8AC3E}">
        <p14:creationId xmlns:p14="http://schemas.microsoft.com/office/powerpoint/2010/main" val="1132470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64</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2441407"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Statistics</a:t>
            </a:r>
            <a:endParaRPr lang="en-US" sz="4267" b="1" dirty="0">
              <a:ln w="1905"/>
              <a:effectLst>
                <a:innerShdw blurRad="69850" dist="43180" dir="5400000">
                  <a:srgbClr val="000000">
                    <a:alpha val="65000"/>
                  </a:srgbClr>
                </a:innerShdw>
              </a:effectLst>
            </a:endParaRPr>
          </a:p>
        </p:txBody>
      </p:sp>
      <p:pic>
        <p:nvPicPr>
          <p:cNvPr id="8" name="Picture 7">
            <a:extLst>
              <a:ext uri="{FF2B5EF4-FFF2-40B4-BE49-F238E27FC236}">
                <a16:creationId xmlns:a16="http://schemas.microsoft.com/office/drawing/2014/main" id="{A9FFDBB4-2FFA-4110-9AF0-CD7D390C4075}"/>
              </a:ext>
            </a:extLst>
          </p:cNvPr>
          <p:cNvPicPr>
            <a:picLocks noChangeAspect="1"/>
          </p:cNvPicPr>
          <p:nvPr/>
        </p:nvPicPr>
        <p:blipFill>
          <a:blip r:embed="rId2"/>
          <a:stretch>
            <a:fillRect/>
          </a:stretch>
        </p:blipFill>
        <p:spPr>
          <a:xfrm>
            <a:off x="1649983" y="1590675"/>
            <a:ext cx="8789417" cy="5154864"/>
          </a:xfrm>
          <a:prstGeom prst="rect">
            <a:avLst/>
          </a:prstGeom>
        </p:spPr>
      </p:pic>
    </p:spTree>
    <p:extLst>
      <p:ext uri="{BB962C8B-B14F-4D97-AF65-F5344CB8AC3E}">
        <p14:creationId xmlns:p14="http://schemas.microsoft.com/office/powerpoint/2010/main" val="2038355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65</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2441943"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Statistics</a:t>
            </a:r>
            <a:endParaRPr lang="en-US" sz="4267" b="1" dirty="0">
              <a:ln w="1905"/>
              <a:effectLst>
                <a:innerShdw blurRad="69850" dist="43180" dir="5400000">
                  <a:srgbClr val="000000">
                    <a:alpha val="65000"/>
                  </a:srgbClr>
                </a:innerShdw>
              </a:effectLst>
            </a:endParaRPr>
          </a:p>
        </p:txBody>
      </p:sp>
      <p:pic>
        <p:nvPicPr>
          <p:cNvPr id="5" name="Picture 4">
            <a:extLst>
              <a:ext uri="{FF2B5EF4-FFF2-40B4-BE49-F238E27FC236}">
                <a16:creationId xmlns:a16="http://schemas.microsoft.com/office/drawing/2014/main" id="{4FEEDB8F-DBBB-44A3-A76F-BACA73FE4AB2}"/>
              </a:ext>
            </a:extLst>
          </p:cNvPr>
          <p:cNvPicPr>
            <a:picLocks noChangeAspect="1"/>
          </p:cNvPicPr>
          <p:nvPr/>
        </p:nvPicPr>
        <p:blipFill>
          <a:blip r:embed="rId2"/>
          <a:stretch>
            <a:fillRect/>
          </a:stretch>
        </p:blipFill>
        <p:spPr>
          <a:xfrm>
            <a:off x="3032494" y="1249491"/>
            <a:ext cx="6127011" cy="4359018"/>
          </a:xfrm>
          <a:prstGeom prst="rect">
            <a:avLst/>
          </a:prstGeom>
        </p:spPr>
      </p:pic>
    </p:spTree>
    <p:extLst>
      <p:ext uri="{BB962C8B-B14F-4D97-AF65-F5344CB8AC3E}">
        <p14:creationId xmlns:p14="http://schemas.microsoft.com/office/powerpoint/2010/main" val="3429957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66</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2409323"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Statistics</a:t>
            </a:r>
            <a:endParaRPr lang="en-US" sz="4267" b="1" dirty="0">
              <a:ln w="1905"/>
              <a:effectLst>
                <a:innerShdw blurRad="69850" dist="43180" dir="5400000">
                  <a:srgbClr val="000000">
                    <a:alpha val="65000"/>
                  </a:srgbClr>
                </a:innerShdw>
              </a:effectLst>
            </a:endParaRPr>
          </a:p>
        </p:txBody>
      </p:sp>
      <p:pic>
        <p:nvPicPr>
          <p:cNvPr id="3" name="Picture 2">
            <a:extLst>
              <a:ext uri="{FF2B5EF4-FFF2-40B4-BE49-F238E27FC236}">
                <a16:creationId xmlns:a16="http://schemas.microsoft.com/office/drawing/2014/main" id="{64C56842-631A-4ACB-AE19-593D72E32102}"/>
              </a:ext>
            </a:extLst>
          </p:cNvPr>
          <p:cNvPicPr>
            <a:picLocks noChangeAspect="1"/>
          </p:cNvPicPr>
          <p:nvPr/>
        </p:nvPicPr>
        <p:blipFill>
          <a:blip r:embed="rId2"/>
          <a:stretch>
            <a:fillRect/>
          </a:stretch>
        </p:blipFill>
        <p:spPr>
          <a:xfrm>
            <a:off x="2117445" y="1363912"/>
            <a:ext cx="7957109" cy="5143357"/>
          </a:xfrm>
          <a:prstGeom prst="rect">
            <a:avLst/>
          </a:prstGeom>
        </p:spPr>
      </p:pic>
    </p:spTree>
    <p:extLst>
      <p:ext uri="{BB962C8B-B14F-4D97-AF65-F5344CB8AC3E}">
        <p14:creationId xmlns:p14="http://schemas.microsoft.com/office/powerpoint/2010/main" val="2798769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67</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2449428"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Statistics</a:t>
            </a:r>
            <a:endParaRPr lang="en-US" sz="4267" b="1" dirty="0">
              <a:ln w="1905"/>
              <a:effectLst>
                <a:innerShdw blurRad="69850" dist="43180" dir="5400000">
                  <a:srgbClr val="000000">
                    <a:alpha val="65000"/>
                  </a:srgbClr>
                </a:innerShdw>
              </a:effectLst>
            </a:endParaRPr>
          </a:p>
        </p:txBody>
      </p:sp>
      <p:pic>
        <p:nvPicPr>
          <p:cNvPr id="2" name="Picture 1">
            <a:extLst>
              <a:ext uri="{FF2B5EF4-FFF2-40B4-BE49-F238E27FC236}">
                <a16:creationId xmlns:a16="http://schemas.microsoft.com/office/drawing/2014/main" id="{E919CDD8-7CC1-415B-9FB0-902FBE02BB2A}"/>
              </a:ext>
            </a:extLst>
          </p:cNvPr>
          <p:cNvPicPr>
            <a:picLocks noChangeAspect="1"/>
          </p:cNvPicPr>
          <p:nvPr/>
        </p:nvPicPr>
        <p:blipFill>
          <a:blip r:embed="rId2"/>
          <a:stretch>
            <a:fillRect/>
          </a:stretch>
        </p:blipFill>
        <p:spPr>
          <a:xfrm>
            <a:off x="1724117" y="1239693"/>
            <a:ext cx="8860709" cy="5170509"/>
          </a:xfrm>
          <a:prstGeom prst="rect">
            <a:avLst/>
          </a:prstGeom>
        </p:spPr>
      </p:pic>
    </p:spTree>
    <p:extLst>
      <p:ext uri="{BB962C8B-B14F-4D97-AF65-F5344CB8AC3E}">
        <p14:creationId xmlns:p14="http://schemas.microsoft.com/office/powerpoint/2010/main" val="1752823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68</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2505575"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Statistics</a:t>
            </a:r>
            <a:endParaRPr lang="en-US" sz="4267" b="1" dirty="0">
              <a:ln w="1905"/>
              <a:effectLst>
                <a:innerShdw blurRad="69850" dist="43180" dir="5400000">
                  <a:srgbClr val="000000">
                    <a:alpha val="65000"/>
                  </a:srgbClr>
                </a:innerShdw>
              </a:effectLst>
            </a:endParaRPr>
          </a:p>
        </p:txBody>
      </p:sp>
      <p:pic>
        <p:nvPicPr>
          <p:cNvPr id="3" name="Picture 2">
            <a:extLst>
              <a:ext uri="{FF2B5EF4-FFF2-40B4-BE49-F238E27FC236}">
                <a16:creationId xmlns:a16="http://schemas.microsoft.com/office/drawing/2014/main" id="{D817327C-901A-4E24-8145-77986B4EB6BE}"/>
              </a:ext>
            </a:extLst>
          </p:cNvPr>
          <p:cNvPicPr>
            <a:picLocks noChangeAspect="1"/>
          </p:cNvPicPr>
          <p:nvPr/>
        </p:nvPicPr>
        <p:blipFill>
          <a:blip r:embed="rId2"/>
          <a:stretch>
            <a:fillRect/>
          </a:stretch>
        </p:blipFill>
        <p:spPr>
          <a:xfrm>
            <a:off x="2264332" y="1239693"/>
            <a:ext cx="7663336" cy="4932091"/>
          </a:xfrm>
          <a:prstGeom prst="rect">
            <a:avLst/>
          </a:prstGeom>
        </p:spPr>
      </p:pic>
    </p:spTree>
    <p:extLst>
      <p:ext uri="{BB962C8B-B14F-4D97-AF65-F5344CB8AC3E}">
        <p14:creationId xmlns:p14="http://schemas.microsoft.com/office/powerpoint/2010/main" val="3121146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69</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2465470"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Statistics</a:t>
            </a:r>
            <a:endParaRPr lang="en-US" sz="4267" b="1" dirty="0">
              <a:ln w="1905"/>
              <a:effectLst>
                <a:innerShdw blurRad="69850" dist="43180" dir="5400000">
                  <a:srgbClr val="000000">
                    <a:alpha val="65000"/>
                  </a:srgbClr>
                </a:innerShdw>
              </a:effectLst>
            </a:endParaRPr>
          </a:p>
        </p:txBody>
      </p:sp>
      <p:pic>
        <p:nvPicPr>
          <p:cNvPr id="3" name="Picture 2">
            <a:extLst>
              <a:ext uri="{FF2B5EF4-FFF2-40B4-BE49-F238E27FC236}">
                <a16:creationId xmlns:a16="http://schemas.microsoft.com/office/drawing/2014/main" id="{4242021C-7AB7-41F0-8889-06610119A5D4}"/>
              </a:ext>
            </a:extLst>
          </p:cNvPr>
          <p:cNvPicPr>
            <a:picLocks noChangeAspect="1"/>
          </p:cNvPicPr>
          <p:nvPr/>
        </p:nvPicPr>
        <p:blipFill>
          <a:blip r:embed="rId2"/>
          <a:stretch>
            <a:fillRect/>
          </a:stretch>
        </p:blipFill>
        <p:spPr>
          <a:xfrm>
            <a:off x="1666875" y="1119333"/>
            <a:ext cx="10248900" cy="5344518"/>
          </a:xfrm>
          <a:prstGeom prst="rect">
            <a:avLst/>
          </a:prstGeom>
        </p:spPr>
      </p:pic>
    </p:spTree>
    <p:extLst>
      <p:ext uri="{BB962C8B-B14F-4D97-AF65-F5344CB8AC3E}">
        <p14:creationId xmlns:p14="http://schemas.microsoft.com/office/powerpoint/2010/main" val="200392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B8F6F1FB-3CAC-446B-8D17-D62108A6F7FE}"/>
              </a:ext>
            </a:extLst>
          </p:cNvPr>
          <p:cNvCxnSpPr>
            <a:cxnSpLocks/>
          </p:cNvCxnSpPr>
          <p:nvPr/>
        </p:nvCxnSpPr>
        <p:spPr>
          <a:xfrm>
            <a:off x="4321375" y="4321491"/>
            <a:ext cx="0" cy="731427"/>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grpSp>
        <p:nvGrpSpPr>
          <p:cNvPr id="45" name="Group 44">
            <a:extLst>
              <a:ext uri="{FF2B5EF4-FFF2-40B4-BE49-F238E27FC236}">
                <a16:creationId xmlns:a16="http://schemas.microsoft.com/office/drawing/2014/main" id="{AE2CA7EB-DFC0-4BF6-95F5-9427F764A810}"/>
              </a:ext>
            </a:extLst>
          </p:cNvPr>
          <p:cNvGrpSpPr/>
          <p:nvPr/>
        </p:nvGrpSpPr>
        <p:grpSpPr>
          <a:xfrm>
            <a:off x="6832448" y="5091169"/>
            <a:ext cx="2717175" cy="1041400"/>
            <a:chOff x="5132438" y="4508500"/>
            <a:chExt cx="2264311" cy="1200942"/>
          </a:xfrm>
        </p:grpSpPr>
        <p:sp>
          <p:nvSpPr>
            <p:cNvPr id="46" name="Rounded Rectangle 65">
              <a:extLst>
                <a:ext uri="{FF2B5EF4-FFF2-40B4-BE49-F238E27FC236}">
                  <a16:creationId xmlns:a16="http://schemas.microsoft.com/office/drawing/2014/main" id="{603F9BAF-6F16-41D0-A5EA-708E6B4CC3BF}"/>
                </a:ext>
              </a:extLst>
            </p:cNvPr>
            <p:cNvSpPr/>
            <p:nvPr/>
          </p:nvSpPr>
          <p:spPr>
            <a:xfrm>
              <a:off x="5132438" y="4508500"/>
              <a:ext cx="2264311" cy="1200942"/>
            </a:xfrm>
            <a:prstGeom prst="roundRect">
              <a:avLst>
                <a:gd name="adj" fmla="val 92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sp>
          <p:nvSpPr>
            <p:cNvPr id="47" name="TextBox 46">
              <a:extLst>
                <a:ext uri="{FF2B5EF4-FFF2-40B4-BE49-F238E27FC236}">
                  <a16:creationId xmlns:a16="http://schemas.microsoft.com/office/drawing/2014/main" id="{FFB2A7EC-47F7-4840-BE23-B29FCE6A96B7}"/>
                </a:ext>
              </a:extLst>
            </p:cNvPr>
            <p:cNvSpPr txBox="1"/>
            <p:nvPr/>
          </p:nvSpPr>
          <p:spPr>
            <a:xfrm>
              <a:off x="5164037" y="4551084"/>
              <a:ext cx="2211641" cy="931834"/>
            </a:xfrm>
            <a:prstGeom prst="rect">
              <a:avLst/>
            </a:prstGeom>
            <a:noFill/>
          </p:spPr>
          <p:txBody>
            <a:bodyPr wrap="square" lIns="0" rIns="0" rtlCol="0">
              <a:spAutoFit/>
            </a:bodyPr>
            <a:lstStyle/>
            <a:p>
              <a:pPr algn="ctr" defTabSz="1219170"/>
              <a:r>
                <a:rPr lang="en-US" b="1" dirty="0">
                  <a:solidFill>
                    <a:srgbClr val="7030A0"/>
                  </a:solidFill>
                  <a:latin typeface="Arial"/>
                </a:rPr>
                <a:t>Country Z</a:t>
              </a:r>
            </a:p>
            <a:p>
              <a:pPr algn="ctr" defTabSz="1219170"/>
              <a:endParaRPr lang="en-US" sz="1051" dirty="0">
                <a:solidFill>
                  <a:prstClr val="black">
                    <a:lumMod val="65000"/>
                    <a:lumOff val="35000"/>
                  </a:prstClr>
                </a:solidFill>
                <a:latin typeface="Arial"/>
              </a:endParaRPr>
            </a:p>
            <a:p>
              <a:pPr defTabSz="1219170"/>
              <a:r>
                <a:rPr lang="en-US" dirty="0">
                  <a:solidFill>
                    <a:prstClr val="black">
                      <a:lumMod val="65000"/>
                      <a:lumOff val="35000"/>
                    </a:prstClr>
                  </a:solidFill>
                  <a:latin typeface="Arial"/>
                </a:rPr>
                <a:t>NCB </a:t>
              </a:r>
              <a:r>
                <a:rPr lang="en-US" dirty="0">
                  <a:solidFill>
                    <a:srgbClr val="7030A0"/>
                  </a:solidFill>
                  <a:latin typeface="Arial"/>
                </a:rPr>
                <a:t>‘’D’’ </a:t>
              </a:r>
              <a:r>
                <a:rPr lang="en-US" dirty="0">
                  <a:solidFill>
                    <a:prstClr val="black">
                      <a:lumMod val="65000"/>
                      <a:lumOff val="35000"/>
                    </a:prstClr>
                  </a:solidFill>
                  <a:latin typeface="Arial"/>
                  <a:sym typeface="Wingdings" panose="05000000000000000000" pitchFamily="2" charset="2"/>
                </a:rPr>
                <a:t>National Mark</a:t>
              </a:r>
              <a:endParaRPr lang="en-GB" dirty="0">
                <a:solidFill>
                  <a:prstClr val="black">
                    <a:lumMod val="65000"/>
                    <a:lumOff val="35000"/>
                  </a:prstClr>
                </a:solidFill>
                <a:latin typeface="Arial"/>
              </a:endParaRPr>
            </a:p>
          </p:txBody>
        </p:sp>
      </p:grpSp>
      <p:grpSp>
        <p:nvGrpSpPr>
          <p:cNvPr id="42" name="Group 41">
            <a:extLst>
              <a:ext uri="{FF2B5EF4-FFF2-40B4-BE49-F238E27FC236}">
                <a16:creationId xmlns:a16="http://schemas.microsoft.com/office/drawing/2014/main" id="{D19016A0-8EC5-4FA0-83C8-E094C63235EF}"/>
              </a:ext>
            </a:extLst>
          </p:cNvPr>
          <p:cNvGrpSpPr/>
          <p:nvPr/>
        </p:nvGrpSpPr>
        <p:grpSpPr>
          <a:xfrm>
            <a:off x="4010221" y="5074630"/>
            <a:ext cx="2653328" cy="1041400"/>
            <a:chOff x="5164035" y="4511160"/>
            <a:chExt cx="2211105" cy="1200942"/>
          </a:xfrm>
        </p:grpSpPr>
        <p:sp>
          <p:nvSpPr>
            <p:cNvPr id="43" name="Rounded Rectangle 65">
              <a:extLst>
                <a:ext uri="{FF2B5EF4-FFF2-40B4-BE49-F238E27FC236}">
                  <a16:creationId xmlns:a16="http://schemas.microsoft.com/office/drawing/2014/main" id="{C2EB6D60-0103-48B6-A4AD-443E313C87E3}"/>
                </a:ext>
              </a:extLst>
            </p:cNvPr>
            <p:cNvSpPr/>
            <p:nvPr/>
          </p:nvSpPr>
          <p:spPr>
            <a:xfrm>
              <a:off x="5164035" y="4511160"/>
              <a:ext cx="2211105" cy="1200942"/>
            </a:xfrm>
            <a:prstGeom prst="roundRect">
              <a:avLst>
                <a:gd name="adj" fmla="val 92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sp>
          <p:nvSpPr>
            <p:cNvPr id="44" name="TextBox 43">
              <a:extLst>
                <a:ext uri="{FF2B5EF4-FFF2-40B4-BE49-F238E27FC236}">
                  <a16:creationId xmlns:a16="http://schemas.microsoft.com/office/drawing/2014/main" id="{A9C6F359-5E03-438C-AB70-476E6B075666}"/>
                </a:ext>
              </a:extLst>
            </p:cNvPr>
            <p:cNvSpPr txBox="1"/>
            <p:nvPr/>
          </p:nvSpPr>
          <p:spPr>
            <a:xfrm>
              <a:off x="5164037" y="4551084"/>
              <a:ext cx="2179505" cy="931834"/>
            </a:xfrm>
            <a:prstGeom prst="rect">
              <a:avLst/>
            </a:prstGeom>
            <a:noFill/>
          </p:spPr>
          <p:txBody>
            <a:bodyPr wrap="square" lIns="0" rIns="0" rtlCol="0">
              <a:spAutoFit/>
            </a:bodyPr>
            <a:lstStyle/>
            <a:p>
              <a:pPr algn="ctr" defTabSz="1219170"/>
              <a:r>
                <a:rPr lang="en-US" b="1" dirty="0">
                  <a:solidFill>
                    <a:srgbClr val="FFC000"/>
                  </a:solidFill>
                  <a:latin typeface="Arial"/>
                </a:rPr>
                <a:t>Country Y</a:t>
              </a:r>
            </a:p>
            <a:p>
              <a:pPr algn="ctr" defTabSz="1219170"/>
              <a:endParaRPr lang="en-US" sz="1051" dirty="0">
                <a:solidFill>
                  <a:prstClr val="black">
                    <a:lumMod val="65000"/>
                    <a:lumOff val="35000"/>
                  </a:prstClr>
                </a:solidFill>
                <a:latin typeface="Arial"/>
              </a:endParaRPr>
            </a:p>
            <a:p>
              <a:pPr defTabSz="1219170"/>
              <a:r>
                <a:rPr lang="en-US" dirty="0">
                  <a:solidFill>
                    <a:prstClr val="black">
                      <a:lumMod val="65000"/>
                      <a:lumOff val="35000"/>
                    </a:prstClr>
                  </a:solidFill>
                  <a:latin typeface="Arial"/>
                </a:rPr>
                <a:t>NCB </a:t>
              </a:r>
              <a:r>
                <a:rPr lang="en-US" dirty="0">
                  <a:solidFill>
                    <a:srgbClr val="FFC000"/>
                  </a:solidFill>
                  <a:latin typeface="Arial"/>
                </a:rPr>
                <a:t>‘’C” </a:t>
              </a:r>
              <a:r>
                <a:rPr lang="en-US" dirty="0">
                  <a:solidFill>
                    <a:prstClr val="black">
                      <a:lumMod val="65000"/>
                      <a:lumOff val="35000"/>
                    </a:prstClr>
                  </a:solidFill>
                  <a:latin typeface="Arial"/>
                  <a:sym typeface="Wingdings" panose="05000000000000000000" pitchFamily="2" charset="2"/>
                </a:rPr>
                <a:t>National Mark</a:t>
              </a:r>
              <a:endParaRPr lang="en-GB" dirty="0">
                <a:solidFill>
                  <a:prstClr val="black">
                    <a:lumMod val="65000"/>
                    <a:lumOff val="35000"/>
                  </a:prstClr>
                </a:solidFill>
                <a:latin typeface="Arial"/>
              </a:endParaRPr>
            </a:p>
          </p:txBody>
        </p:sp>
      </p:grpSp>
      <p:sp>
        <p:nvSpPr>
          <p:cNvPr id="3" name="Title 2">
            <a:extLst>
              <a:ext uri="{FF2B5EF4-FFF2-40B4-BE49-F238E27FC236}">
                <a16:creationId xmlns:a16="http://schemas.microsoft.com/office/drawing/2014/main" id="{1A1882CB-2C37-4E02-981F-0E956F1BD649}"/>
              </a:ext>
            </a:extLst>
          </p:cNvPr>
          <p:cNvSpPr>
            <a:spLocks noGrp="1"/>
          </p:cNvSpPr>
          <p:nvPr>
            <p:ph type="title"/>
          </p:nvPr>
        </p:nvSpPr>
        <p:spPr>
          <a:xfrm>
            <a:off x="226696" y="23700"/>
            <a:ext cx="3858823" cy="1080650"/>
          </a:xfrm>
        </p:spPr>
        <p:txBody>
          <a:bodyPr/>
          <a:lstStyle/>
          <a:p>
            <a:r>
              <a:rPr lang="en-GB" dirty="0"/>
              <a:t>Mutual Recognition</a:t>
            </a:r>
          </a:p>
        </p:txBody>
      </p:sp>
      <p:sp>
        <p:nvSpPr>
          <p:cNvPr id="4" name="Slide Number Placeholder 3">
            <a:extLst>
              <a:ext uri="{FF2B5EF4-FFF2-40B4-BE49-F238E27FC236}">
                <a16:creationId xmlns:a16="http://schemas.microsoft.com/office/drawing/2014/main" id="{7830CEAD-5C80-44FE-B77F-34752101F129}"/>
              </a:ext>
            </a:extLst>
          </p:cNvPr>
          <p:cNvSpPr>
            <a:spLocks noGrp="1"/>
          </p:cNvSpPr>
          <p:nvPr>
            <p:ph type="sldNum" sz="quarter" idx="4"/>
          </p:nvPr>
        </p:nvSpPr>
        <p:spPr/>
        <p:txBody>
          <a:bodyPr/>
          <a:lstStyle/>
          <a:p>
            <a:pPr defTabSz="1219170"/>
            <a:fld id="{C2B32AA8-9B4E-4D53-AE6E-350E87BFFB19}" type="slidenum">
              <a:rPr lang="fr-CH">
                <a:solidFill>
                  <a:prstClr val="black">
                    <a:lumMod val="65000"/>
                    <a:lumOff val="35000"/>
                  </a:prstClr>
                </a:solidFill>
                <a:latin typeface="Arial"/>
              </a:rPr>
              <a:pPr defTabSz="1219170"/>
              <a:t>7</a:t>
            </a:fld>
            <a:endParaRPr lang="fr-CH" dirty="0">
              <a:solidFill>
                <a:prstClr val="black">
                  <a:lumMod val="65000"/>
                  <a:lumOff val="35000"/>
                </a:prstClr>
              </a:solidFill>
              <a:latin typeface="Arial"/>
            </a:endParaRPr>
          </a:p>
        </p:txBody>
      </p:sp>
      <p:grpSp>
        <p:nvGrpSpPr>
          <p:cNvPr id="5" name="Group 4">
            <a:extLst>
              <a:ext uri="{FF2B5EF4-FFF2-40B4-BE49-F238E27FC236}">
                <a16:creationId xmlns:a16="http://schemas.microsoft.com/office/drawing/2014/main" id="{25377682-591A-45DE-B99A-9C8D70F651BE}"/>
              </a:ext>
            </a:extLst>
          </p:cNvPr>
          <p:cNvGrpSpPr/>
          <p:nvPr/>
        </p:nvGrpSpPr>
        <p:grpSpPr>
          <a:xfrm>
            <a:off x="3161660" y="1163134"/>
            <a:ext cx="1976284" cy="3362632"/>
            <a:chOff x="2625213" y="1666569"/>
            <a:chExt cx="1976284" cy="3362632"/>
          </a:xfrm>
        </p:grpSpPr>
        <p:sp>
          <p:nvSpPr>
            <p:cNvPr id="6" name="Rounded Rectangle 112">
              <a:extLst>
                <a:ext uri="{FF2B5EF4-FFF2-40B4-BE49-F238E27FC236}">
                  <a16:creationId xmlns:a16="http://schemas.microsoft.com/office/drawing/2014/main" id="{DBA71C71-8307-47EF-B8BF-381261743703}"/>
                </a:ext>
              </a:extLst>
            </p:cNvPr>
            <p:cNvSpPr/>
            <p:nvPr/>
          </p:nvSpPr>
          <p:spPr>
            <a:xfrm>
              <a:off x="2625213" y="1666569"/>
              <a:ext cx="1976284" cy="3362632"/>
            </a:xfrm>
            <a:prstGeom prst="roundRect">
              <a:avLst>
                <a:gd name="adj" fmla="val 92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sp>
          <p:nvSpPr>
            <p:cNvPr id="7" name="TextBox 6">
              <a:extLst>
                <a:ext uri="{FF2B5EF4-FFF2-40B4-BE49-F238E27FC236}">
                  <a16:creationId xmlns:a16="http://schemas.microsoft.com/office/drawing/2014/main" id="{23FB81D1-7159-47CB-882A-2C47B36A3324}"/>
                </a:ext>
              </a:extLst>
            </p:cNvPr>
            <p:cNvSpPr txBox="1"/>
            <p:nvPr/>
          </p:nvSpPr>
          <p:spPr>
            <a:xfrm>
              <a:off x="2664544" y="1676400"/>
              <a:ext cx="1902543" cy="646331"/>
            </a:xfrm>
            <a:prstGeom prst="rect">
              <a:avLst/>
            </a:prstGeom>
            <a:noFill/>
          </p:spPr>
          <p:txBody>
            <a:bodyPr wrap="square" rtlCol="0">
              <a:spAutoFit/>
            </a:bodyPr>
            <a:lstStyle/>
            <a:p>
              <a:pPr algn="ctr" defTabSz="1219170"/>
              <a:r>
                <a:rPr lang="en-US" dirty="0">
                  <a:solidFill>
                    <a:prstClr val="black">
                      <a:lumMod val="65000"/>
                      <a:lumOff val="35000"/>
                    </a:prstClr>
                  </a:solidFill>
                  <a:latin typeface="Arial"/>
                </a:rPr>
                <a:t>Manufacturer / supplier</a:t>
              </a:r>
              <a:endParaRPr lang="en-GB" dirty="0">
                <a:solidFill>
                  <a:prstClr val="black">
                    <a:lumMod val="65000"/>
                    <a:lumOff val="35000"/>
                  </a:prstClr>
                </a:solidFill>
                <a:latin typeface="Arial"/>
              </a:endParaRPr>
            </a:p>
          </p:txBody>
        </p:sp>
      </p:grpSp>
      <p:grpSp>
        <p:nvGrpSpPr>
          <p:cNvPr id="8" name="Group 7">
            <a:extLst>
              <a:ext uri="{FF2B5EF4-FFF2-40B4-BE49-F238E27FC236}">
                <a16:creationId xmlns:a16="http://schemas.microsoft.com/office/drawing/2014/main" id="{C49E41AA-1960-4136-BFD5-94D1B1A9EC1E}"/>
              </a:ext>
            </a:extLst>
          </p:cNvPr>
          <p:cNvGrpSpPr/>
          <p:nvPr/>
        </p:nvGrpSpPr>
        <p:grpSpPr>
          <a:xfrm>
            <a:off x="3328278" y="1852340"/>
            <a:ext cx="1725560" cy="722671"/>
            <a:chOff x="2757949" y="2344994"/>
            <a:chExt cx="1725560" cy="722671"/>
          </a:xfrm>
        </p:grpSpPr>
        <p:sp>
          <p:nvSpPr>
            <p:cNvPr id="9" name="TextBox 8">
              <a:extLst>
                <a:ext uri="{FF2B5EF4-FFF2-40B4-BE49-F238E27FC236}">
                  <a16:creationId xmlns:a16="http://schemas.microsoft.com/office/drawing/2014/main" id="{F71DE239-13C5-4519-954A-6B74892D08C6}"/>
                </a:ext>
              </a:extLst>
            </p:cNvPr>
            <p:cNvSpPr txBox="1"/>
            <p:nvPr/>
          </p:nvSpPr>
          <p:spPr>
            <a:xfrm>
              <a:off x="2772697" y="2374491"/>
              <a:ext cx="1637071" cy="646331"/>
            </a:xfrm>
            <a:prstGeom prst="rect">
              <a:avLst/>
            </a:prstGeom>
            <a:noFill/>
          </p:spPr>
          <p:txBody>
            <a:bodyPr wrap="square" lIns="0" rIns="0" rtlCol="0">
              <a:spAutoFit/>
            </a:bodyPr>
            <a:lstStyle/>
            <a:p>
              <a:pPr algn="ctr" defTabSz="1219170"/>
              <a:r>
                <a:rPr lang="en-US" dirty="0">
                  <a:solidFill>
                    <a:prstClr val="black">
                      <a:lumMod val="65000"/>
                      <a:lumOff val="35000"/>
                    </a:prstClr>
                  </a:solidFill>
                  <a:latin typeface="Arial"/>
                </a:rPr>
                <a:t>Product sample + countries list </a:t>
              </a:r>
              <a:endParaRPr lang="en-GB" dirty="0">
                <a:solidFill>
                  <a:prstClr val="black">
                    <a:lumMod val="65000"/>
                    <a:lumOff val="35000"/>
                  </a:prstClr>
                </a:solidFill>
                <a:latin typeface="Arial"/>
              </a:endParaRPr>
            </a:p>
          </p:txBody>
        </p:sp>
        <p:sp>
          <p:nvSpPr>
            <p:cNvPr id="10" name="Rectangle 9">
              <a:extLst>
                <a:ext uri="{FF2B5EF4-FFF2-40B4-BE49-F238E27FC236}">
                  <a16:creationId xmlns:a16="http://schemas.microsoft.com/office/drawing/2014/main" id="{D047F4A5-DB57-43CD-B6FF-105BE91D9593}"/>
                </a:ext>
              </a:extLst>
            </p:cNvPr>
            <p:cNvSpPr/>
            <p:nvPr/>
          </p:nvSpPr>
          <p:spPr>
            <a:xfrm>
              <a:off x="2757949" y="2344994"/>
              <a:ext cx="1725560" cy="722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grpSp>
      <p:grpSp>
        <p:nvGrpSpPr>
          <p:cNvPr id="14" name="Group 13">
            <a:extLst>
              <a:ext uri="{FF2B5EF4-FFF2-40B4-BE49-F238E27FC236}">
                <a16:creationId xmlns:a16="http://schemas.microsoft.com/office/drawing/2014/main" id="{4831F5C1-06F5-4A21-B457-CEBAC2C39D39}"/>
              </a:ext>
            </a:extLst>
          </p:cNvPr>
          <p:cNvGrpSpPr/>
          <p:nvPr/>
        </p:nvGrpSpPr>
        <p:grpSpPr>
          <a:xfrm>
            <a:off x="6085512" y="1172422"/>
            <a:ext cx="1745639" cy="2857395"/>
            <a:chOff x="5132438" y="1700981"/>
            <a:chExt cx="1651819" cy="2546553"/>
          </a:xfrm>
        </p:grpSpPr>
        <p:sp>
          <p:nvSpPr>
            <p:cNvPr id="15" name="Rounded Rectangle 115">
              <a:extLst>
                <a:ext uri="{FF2B5EF4-FFF2-40B4-BE49-F238E27FC236}">
                  <a16:creationId xmlns:a16="http://schemas.microsoft.com/office/drawing/2014/main" id="{C876B6CF-B778-4149-AB45-D5532B57208D}"/>
                </a:ext>
              </a:extLst>
            </p:cNvPr>
            <p:cNvSpPr/>
            <p:nvPr/>
          </p:nvSpPr>
          <p:spPr>
            <a:xfrm>
              <a:off x="5132438" y="1700981"/>
              <a:ext cx="1651819" cy="2546553"/>
            </a:xfrm>
            <a:prstGeom prst="roundRect">
              <a:avLst>
                <a:gd name="adj" fmla="val 92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sp>
          <p:nvSpPr>
            <p:cNvPr id="16" name="TextBox 15">
              <a:extLst>
                <a:ext uri="{FF2B5EF4-FFF2-40B4-BE49-F238E27FC236}">
                  <a16:creationId xmlns:a16="http://schemas.microsoft.com/office/drawing/2014/main" id="{5E4EA926-C1FF-4B96-A803-3B8F356521EB}"/>
                </a:ext>
              </a:extLst>
            </p:cNvPr>
            <p:cNvSpPr txBox="1"/>
            <p:nvPr/>
          </p:nvSpPr>
          <p:spPr>
            <a:xfrm>
              <a:off x="5353664" y="1740310"/>
              <a:ext cx="1238866" cy="329154"/>
            </a:xfrm>
            <a:prstGeom prst="rect">
              <a:avLst/>
            </a:prstGeom>
            <a:noFill/>
          </p:spPr>
          <p:txBody>
            <a:bodyPr wrap="square" rtlCol="0">
              <a:spAutoFit/>
            </a:bodyPr>
            <a:lstStyle/>
            <a:p>
              <a:pPr algn="ctr" defTabSz="1219170"/>
              <a:r>
                <a:rPr lang="en-US" dirty="0">
                  <a:solidFill>
                    <a:prstClr val="black">
                      <a:lumMod val="65000"/>
                      <a:lumOff val="35000"/>
                    </a:prstClr>
                  </a:solidFill>
                  <a:latin typeface="Arial"/>
                </a:rPr>
                <a:t>NCB “A’’</a:t>
              </a:r>
              <a:endParaRPr lang="en-GB" dirty="0">
                <a:solidFill>
                  <a:prstClr val="black">
                    <a:lumMod val="65000"/>
                    <a:lumOff val="35000"/>
                  </a:prstClr>
                </a:solidFill>
                <a:latin typeface="Arial"/>
              </a:endParaRPr>
            </a:p>
          </p:txBody>
        </p:sp>
      </p:grpSp>
      <p:grpSp>
        <p:nvGrpSpPr>
          <p:cNvPr id="17" name="Group 16">
            <a:extLst>
              <a:ext uri="{FF2B5EF4-FFF2-40B4-BE49-F238E27FC236}">
                <a16:creationId xmlns:a16="http://schemas.microsoft.com/office/drawing/2014/main" id="{4DF489E7-8DAB-4220-8579-C15E9BDB31C3}"/>
              </a:ext>
            </a:extLst>
          </p:cNvPr>
          <p:cNvGrpSpPr/>
          <p:nvPr/>
        </p:nvGrpSpPr>
        <p:grpSpPr>
          <a:xfrm>
            <a:off x="8675301" y="1223064"/>
            <a:ext cx="1607575" cy="2556385"/>
            <a:chOff x="7285703" y="1691149"/>
            <a:chExt cx="1607574" cy="2556385"/>
          </a:xfrm>
        </p:grpSpPr>
        <p:sp>
          <p:nvSpPr>
            <p:cNvPr id="18" name="Rounded Rectangle 118">
              <a:extLst>
                <a:ext uri="{FF2B5EF4-FFF2-40B4-BE49-F238E27FC236}">
                  <a16:creationId xmlns:a16="http://schemas.microsoft.com/office/drawing/2014/main" id="{ADF0C0B8-0C4D-43A0-AFB8-A9E73993EB0C}"/>
                </a:ext>
              </a:extLst>
            </p:cNvPr>
            <p:cNvSpPr/>
            <p:nvPr/>
          </p:nvSpPr>
          <p:spPr>
            <a:xfrm>
              <a:off x="7285703" y="1691149"/>
              <a:ext cx="1607574" cy="2556385"/>
            </a:xfrm>
            <a:prstGeom prst="roundRect">
              <a:avLst>
                <a:gd name="adj" fmla="val 92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sp>
          <p:nvSpPr>
            <p:cNvPr id="19" name="TextBox 18">
              <a:extLst>
                <a:ext uri="{FF2B5EF4-FFF2-40B4-BE49-F238E27FC236}">
                  <a16:creationId xmlns:a16="http://schemas.microsoft.com/office/drawing/2014/main" id="{D4EE6E3B-F905-4566-A195-E91A5CAB0789}"/>
                </a:ext>
              </a:extLst>
            </p:cNvPr>
            <p:cNvSpPr txBox="1"/>
            <p:nvPr/>
          </p:nvSpPr>
          <p:spPr>
            <a:xfrm>
              <a:off x="7482348" y="1789472"/>
              <a:ext cx="1238866" cy="369332"/>
            </a:xfrm>
            <a:prstGeom prst="rect">
              <a:avLst/>
            </a:prstGeom>
            <a:noFill/>
          </p:spPr>
          <p:txBody>
            <a:bodyPr wrap="square" rtlCol="0">
              <a:spAutoFit/>
            </a:bodyPr>
            <a:lstStyle/>
            <a:p>
              <a:pPr algn="ctr" defTabSz="1219170"/>
              <a:r>
                <a:rPr lang="en-US" dirty="0">
                  <a:solidFill>
                    <a:prstClr val="black">
                      <a:lumMod val="65000"/>
                      <a:lumOff val="35000"/>
                    </a:prstClr>
                  </a:solidFill>
                  <a:latin typeface="Arial"/>
                </a:rPr>
                <a:t>CBTL</a:t>
              </a:r>
              <a:endParaRPr lang="en-GB" dirty="0">
                <a:solidFill>
                  <a:prstClr val="black">
                    <a:lumMod val="65000"/>
                    <a:lumOff val="35000"/>
                  </a:prstClr>
                </a:solidFill>
                <a:latin typeface="Arial"/>
              </a:endParaRPr>
            </a:p>
          </p:txBody>
        </p:sp>
      </p:grpSp>
      <p:grpSp>
        <p:nvGrpSpPr>
          <p:cNvPr id="20" name="Group 19">
            <a:extLst>
              <a:ext uri="{FF2B5EF4-FFF2-40B4-BE49-F238E27FC236}">
                <a16:creationId xmlns:a16="http://schemas.microsoft.com/office/drawing/2014/main" id="{7710401F-A6FA-4F45-9156-6C9643B61A9A}"/>
              </a:ext>
            </a:extLst>
          </p:cNvPr>
          <p:cNvGrpSpPr/>
          <p:nvPr/>
        </p:nvGrpSpPr>
        <p:grpSpPr>
          <a:xfrm>
            <a:off x="6178096" y="1709629"/>
            <a:ext cx="1514167" cy="936824"/>
            <a:chOff x="4870678" y="1101405"/>
            <a:chExt cx="1514166" cy="936825"/>
          </a:xfrm>
        </p:grpSpPr>
        <p:sp>
          <p:nvSpPr>
            <p:cNvPr id="21" name="TextBox 20">
              <a:extLst>
                <a:ext uri="{FF2B5EF4-FFF2-40B4-BE49-F238E27FC236}">
                  <a16:creationId xmlns:a16="http://schemas.microsoft.com/office/drawing/2014/main" id="{5EC7B808-11EE-4A8A-AEDC-F896288EAE1E}"/>
                </a:ext>
              </a:extLst>
            </p:cNvPr>
            <p:cNvSpPr txBox="1"/>
            <p:nvPr/>
          </p:nvSpPr>
          <p:spPr>
            <a:xfrm>
              <a:off x="4870678" y="1101405"/>
              <a:ext cx="1514166" cy="923331"/>
            </a:xfrm>
            <a:prstGeom prst="rect">
              <a:avLst/>
            </a:prstGeom>
            <a:noFill/>
          </p:spPr>
          <p:txBody>
            <a:bodyPr wrap="square" rtlCol="0">
              <a:spAutoFit/>
            </a:bodyPr>
            <a:lstStyle/>
            <a:p>
              <a:pPr algn="ctr" defTabSz="1219170"/>
              <a:r>
                <a:rPr lang="en-US" dirty="0">
                  <a:solidFill>
                    <a:prstClr val="black">
                      <a:lumMod val="65000"/>
                      <a:lumOff val="35000"/>
                    </a:prstClr>
                  </a:solidFill>
                  <a:latin typeface="Arial"/>
                </a:rPr>
                <a:t>Apply national differences</a:t>
              </a:r>
              <a:endParaRPr lang="en-GB" dirty="0">
                <a:solidFill>
                  <a:prstClr val="black">
                    <a:lumMod val="65000"/>
                    <a:lumOff val="35000"/>
                  </a:prstClr>
                </a:solidFill>
                <a:latin typeface="Arial"/>
              </a:endParaRPr>
            </a:p>
          </p:txBody>
        </p:sp>
        <p:sp>
          <p:nvSpPr>
            <p:cNvPr id="22" name="Rectangle 21">
              <a:extLst>
                <a:ext uri="{FF2B5EF4-FFF2-40B4-BE49-F238E27FC236}">
                  <a16:creationId xmlns:a16="http://schemas.microsoft.com/office/drawing/2014/main" id="{A2B597A9-E31A-4079-AB08-8212C365E414}"/>
                </a:ext>
              </a:extLst>
            </p:cNvPr>
            <p:cNvSpPr/>
            <p:nvPr/>
          </p:nvSpPr>
          <p:spPr>
            <a:xfrm>
              <a:off x="4988733" y="1159004"/>
              <a:ext cx="1342537" cy="879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grpSp>
      <p:grpSp>
        <p:nvGrpSpPr>
          <p:cNvPr id="23" name="Group 22">
            <a:extLst>
              <a:ext uri="{FF2B5EF4-FFF2-40B4-BE49-F238E27FC236}">
                <a16:creationId xmlns:a16="http://schemas.microsoft.com/office/drawing/2014/main" id="{655821DF-3D39-433F-B3B5-3DD4B16F0475}"/>
              </a:ext>
            </a:extLst>
          </p:cNvPr>
          <p:cNvGrpSpPr/>
          <p:nvPr/>
        </p:nvGrpSpPr>
        <p:grpSpPr>
          <a:xfrm>
            <a:off x="6266726" y="2704529"/>
            <a:ext cx="1425536" cy="1200329"/>
            <a:chOff x="5225844" y="3028336"/>
            <a:chExt cx="1425535" cy="1200329"/>
          </a:xfrm>
        </p:grpSpPr>
        <p:sp>
          <p:nvSpPr>
            <p:cNvPr id="24" name="TextBox 23">
              <a:extLst>
                <a:ext uri="{FF2B5EF4-FFF2-40B4-BE49-F238E27FC236}">
                  <a16:creationId xmlns:a16="http://schemas.microsoft.com/office/drawing/2014/main" id="{CF30A293-BD8C-4D96-AA30-9F8BC355158B}"/>
                </a:ext>
              </a:extLst>
            </p:cNvPr>
            <p:cNvSpPr txBox="1"/>
            <p:nvPr/>
          </p:nvSpPr>
          <p:spPr>
            <a:xfrm>
              <a:off x="5235677" y="3028336"/>
              <a:ext cx="1386348" cy="1200329"/>
            </a:xfrm>
            <a:prstGeom prst="rect">
              <a:avLst/>
            </a:prstGeom>
            <a:noFill/>
          </p:spPr>
          <p:txBody>
            <a:bodyPr wrap="square" rtlCol="0">
              <a:spAutoFit/>
            </a:bodyPr>
            <a:lstStyle/>
            <a:p>
              <a:pPr algn="ctr" defTabSz="1219170"/>
              <a:r>
                <a:rPr lang="en-US" dirty="0">
                  <a:solidFill>
                    <a:prstClr val="black">
                      <a:lumMod val="65000"/>
                      <a:lumOff val="35000"/>
                    </a:prstClr>
                  </a:solidFill>
                  <a:latin typeface="Arial"/>
                </a:rPr>
                <a:t>CB Test Certificate + Test Report</a:t>
              </a:r>
              <a:endParaRPr lang="en-GB" dirty="0">
                <a:solidFill>
                  <a:prstClr val="black">
                    <a:lumMod val="65000"/>
                    <a:lumOff val="35000"/>
                  </a:prstClr>
                </a:solidFill>
                <a:latin typeface="Arial"/>
              </a:endParaRPr>
            </a:p>
          </p:txBody>
        </p:sp>
        <p:sp>
          <p:nvSpPr>
            <p:cNvPr id="25" name="Rectangle 24">
              <a:extLst>
                <a:ext uri="{FF2B5EF4-FFF2-40B4-BE49-F238E27FC236}">
                  <a16:creationId xmlns:a16="http://schemas.microsoft.com/office/drawing/2014/main" id="{42769AAB-8954-4A87-AB2A-DFF301E576EE}"/>
                </a:ext>
              </a:extLst>
            </p:cNvPr>
            <p:cNvSpPr/>
            <p:nvPr/>
          </p:nvSpPr>
          <p:spPr>
            <a:xfrm>
              <a:off x="5225844" y="3062749"/>
              <a:ext cx="1425535" cy="1139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grpSp>
      <p:grpSp>
        <p:nvGrpSpPr>
          <p:cNvPr id="26" name="Group 25">
            <a:extLst>
              <a:ext uri="{FF2B5EF4-FFF2-40B4-BE49-F238E27FC236}">
                <a16:creationId xmlns:a16="http://schemas.microsoft.com/office/drawing/2014/main" id="{F401A730-53D1-42C4-98E2-1B67B4C0A104}"/>
              </a:ext>
            </a:extLst>
          </p:cNvPr>
          <p:cNvGrpSpPr/>
          <p:nvPr/>
        </p:nvGrpSpPr>
        <p:grpSpPr>
          <a:xfrm>
            <a:off x="8847673" y="1973326"/>
            <a:ext cx="1317523" cy="467033"/>
            <a:chOff x="7433187" y="2025446"/>
            <a:chExt cx="1317522" cy="467032"/>
          </a:xfrm>
        </p:grpSpPr>
        <p:sp>
          <p:nvSpPr>
            <p:cNvPr id="27" name="TextBox 26">
              <a:extLst>
                <a:ext uri="{FF2B5EF4-FFF2-40B4-BE49-F238E27FC236}">
                  <a16:creationId xmlns:a16="http://schemas.microsoft.com/office/drawing/2014/main" id="{205BE75D-2C2A-403B-8579-F3F0D59885D8}"/>
                </a:ext>
              </a:extLst>
            </p:cNvPr>
            <p:cNvSpPr txBox="1"/>
            <p:nvPr/>
          </p:nvSpPr>
          <p:spPr>
            <a:xfrm>
              <a:off x="7447936" y="2045109"/>
              <a:ext cx="1288025" cy="369331"/>
            </a:xfrm>
            <a:prstGeom prst="rect">
              <a:avLst/>
            </a:prstGeom>
            <a:noFill/>
          </p:spPr>
          <p:txBody>
            <a:bodyPr wrap="square" rtlCol="0">
              <a:spAutoFit/>
            </a:bodyPr>
            <a:lstStyle/>
            <a:p>
              <a:pPr algn="ctr" defTabSz="1219170"/>
              <a:r>
                <a:rPr lang="en-US" dirty="0">
                  <a:solidFill>
                    <a:prstClr val="black">
                      <a:lumMod val="65000"/>
                      <a:lumOff val="35000"/>
                    </a:prstClr>
                  </a:solidFill>
                  <a:latin typeface="Arial"/>
                </a:rPr>
                <a:t>Testing</a:t>
              </a:r>
              <a:endParaRPr lang="en-GB" dirty="0">
                <a:solidFill>
                  <a:prstClr val="black">
                    <a:lumMod val="65000"/>
                    <a:lumOff val="35000"/>
                  </a:prstClr>
                </a:solidFill>
                <a:latin typeface="Arial"/>
              </a:endParaRPr>
            </a:p>
          </p:txBody>
        </p:sp>
        <p:sp>
          <p:nvSpPr>
            <p:cNvPr id="28" name="Rectangle 27">
              <a:extLst>
                <a:ext uri="{FF2B5EF4-FFF2-40B4-BE49-F238E27FC236}">
                  <a16:creationId xmlns:a16="http://schemas.microsoft.com/office/drawing/2014/main" id="{A3A8CD1D-8B45-49DD-AF0F-CA2E759BC516}"/>
                </a:ext>
              </a:extLst>
            </p:cNvPr>
            <p:cNvSpPr/>
            <p:nvPr/>
          </p:nvSpPr>
          <p:spPr>
            <a:xfrm>
              <a:off x="7433187" y="2025446"/>
              <a:ext cx="1317522" cy="467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grpSp>
      <p:grpSp>
        <p:nvGrpSpPr>
          <p:cNvPr id="29" name="Group 28">
            <a:extLst>
              <a:ext uri="{FF2B5EF4-FFF2-40B4-BE49-F238E27FC236}">
                <a16:creationId xmlns:a16="http://schemas.microsoft.com/office/drawing/2014/main" id="{B504C2ED-55C7-46A2-87AF-C5466C9C3925}"/>
              </a:ext>
            </a:extLst>
          </p:cNvPr>
          <p:cNvGrpSpPr/>
          <p:nvPr/>
        </p:nvGrpSpPr>
        <p:grpSpPr>
          <a:xfrm>
            <a:off x="8847673" y="2985114"/>
            <a:ext cx="1317523" cy="467032"/>
            <a:chOff x="7433187" y="2025446"/>
            <a:chExt cx="1317523" cy="467032"/>
          </a:xfrm>
        </p:grpSpPr>
        <p:sp>
          <p:nvSpPr>
            <p:cNvPr id="30" name="TextBox 29">
              <a:extLst>
                <a:ext uri="{FF2B5EF4-FFF2-40B4-BE49-F238E27FC236}">
                  <a16:creationId xmlns:a16="http://schemas.microsoft.com/office/drawing/2014/main" id="{830376DF-45EB-4F46-A640-6EAD2B3313AA}"/>
                </a:ext>
              </a:extLst>
            </p:cNvPr>
            <p:cNvSpPr txBox="1"/>
            <p:nvPr/>
          </p:nvSpPr>
          <p:spPr>
            <a:xfrm>
              <a:off x="7462684" y="2089354"/>
              <a:ext cx="1288026" cy="369332"/>
            </a:xfrm>
            <a:prstGeom prst="rect">
              <a:avLst/>
            </a:prstGeom>
            <a:noFill/>
          </p:spPr>
          <p:txBody>
            <a:bodyPr wrap="square" lIns="0" rIns="0" rtlCol="0">
              <a:spAutoFit/>
            </a:bodyPr>
            <a:lstStyle/>
            <a:p>
              <a:pPr algn="ctr" defTabSz="1219170"/>
              <a:r>
                <a:rPr lang="en-US" dirty="0">
                  <a:solidFill>
                    <a:prstClr val="black">
                      <a:lumMod val="65000"/>
                      <a:lumOff val="35000"/>
                    </a:prstClr>
                  </a:solidFill>
                  <a:latin typeface="Arial"/>
                </a:rPr>
                <a:t>Test Report</a:t>
              </a:r>
              <a:endParaRPr lang="en-GB" dirty="0">
                <a:solidFill>
                  <a:prstClr val="black">
                    <a:lumMod val="65000"/>
                    <a:lumOff val="35000"/>
                  </a:prstClr>
                </a:solidFill>
                <a:latin typeface="Arial"/>
              </a:endParaRPr>
            </a:p>
          </p:txBody>
        </p:sp>
        <p:sp>
          <p:nvSpPr>
            <p:cNvPr id="31" name="Rectangle 30">
              <a:extLst>
                <a:ext uri="{FF2B5EF4-FFF2-40B4-BE49-F238E27FC236}">
                  <a16:creationId xmlns:a16="http://schemas.microsoft.com/office/drawing/2014/main" id="{9152D03D-1C39-4423-AC9A-915CF4992257}"/>
                </a:ext>
              </a:extLst>
            </p:cNvPr>
            <p:cNvSpPr/>
            <p:nvPr/>
          </p:nvSpPr>
          <p:spPr>
            <a:xfrm>
              <a:off x="7433187" y="2025446"/>
              <a:ext cx="1317522" cy="467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grpSp>
      <p:grpSp>
        <p:nvGrpSpPr>
          <p:cNvPr id="32" name="Group 31">
            <a:extLst>
              <a:ext uri="{FF2B5EF4-FFF2-40B4-BE49-F238E27FC236}">
                <a16:creationId xmlns:a16="http://schemas.microsoft.com/office/drawing/2014/main" id="{36FFC315-E1ED-45FA-B60F-EE09752A20EF}"/>
              </a:ext>
            </a:extLst>
          </p:cNvPr>
          <p:cNvGrpSpPr/>
          <p:nvPr/>
        </p:nvGrpSpPr>
        <p:grpSpPr>
          <a:xfrm>
            <a:off x="1078684" y="5068695"/>
            <a:ext cx="2762639" cy="1041400"/>
            <a:chOff x="5132438" y="4508500"/>
            <a:chExt cx="1920211" cy="1200942"/>
          </a:xfrm>
        </p:grpSpPr>
        <p:sp>
          <p:nvSpPr>
            <p:cNvPr id="33" name="Rounded Rectangle 65">
              <a:extLst>
                <a:ext uri="{FF2B5EF4-FFF2-40B4-BE49-F238E27FC236}">
                  <a16:creationId xmlns:a16="http://schemas.microsoft.com/office/drawing/2014/main" id="{4670DFAF-E794-4C6F-9D5F-AD6089F55904}"/>
                </a:ext>
              </a:extLst>
            </p:cNvPr>
            <p:cNvSpPr/>
            <p:nvPr/>
          </p:nvSpPr>
          <p:spPr>
            <a:xfrm>
              <a:off x="5132438" y="4508500"/>
              <a:ext cx="1920211" cy="1200942"/>
            </a:xfrm>
            <a:prstGeom prst="roundRect">
              <a:avLst>
                <a:gd name="adj" fmla="val 92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a:solidFill>
                  <a:prstClr val="white"/>
                </a:solidFill>
                <a:latin typeface="Arial"/>
              </a:endParaRPr>
            </a:p>
          </p:txBody>
        </p:sp>
        <p:sp>
          <p:nvSpPr>
            <p:cNvPr id="34" name="TextBox 33">
              <a:extLst>
                <a:ext uri="{FF2B5EF4-FFF2-40B4-BE49-F238E27FC236}">
                  <a16:creationId xmlns:a16="http://schemas.microsoft.com/office/drawing/2014/main" id="{B190F138-E57F-4E4B-BC0B-A5652E8468C7}"/>
                </a:ext>
              </a:extLst>
            </p:cNvPr>
            <p:cNvSpPr txBox="1"/>
            <p:nvPr/>
          </p:nvSpPr>
          <p:spPr>
            <a:xfrm>
              <a:off x="5164037" y="4551084"/>
              <a:ext cx="1888611" cy="931834"/>
            </a:xfrm>
            <a:prstGeom prst="rect">
              <a:avLst/>
            </a:prstGeom>
            <a:noFill/>
          </p:spPr>
          <p:txBody>
            <a:bodyPr wrap="square" lIns="0" rIns="0" rtlCol="0">
              <a:spAutoFit/>
            </a:bodyPr>
            <a:lstStyle/>
            <a:p>
              <a:pPr algn="ctr" defTabSz="1219170"/>
              <a:r>
                <a:rPr lang="en-US" b="1" dirty="0">
                  <a:solidFill>
                    <a:srgbClr val="0060A9"/>
                  </a:solidFill>
                  <a:latin typeface="Arial"/>
                </a:rPr>
                <a:t>Country X</a:t>
              </a:r>
            </a:p>
            <a:p>
              <a:pPr algn="ctr" defTabSz="1219170"/>
              <a:endParaRPr lang="en-US" sz="1051" dirty="0">
                <a:solidFill>
                  <a:prstClr val="black">
                    <a:lumMod val="65000"/>
                    <a:lumOff val="35000"/>
                  </a:prstClr>
                </a:solidFill>
                <a:latin typeface="Arial"/>
              </a:endParaRPr>
            </a:p>
            <a:p>
              <a:pPr defTabSz="1219170"/>
              <a:r>
                <a:rPr lang="en-US" dirty="0">
                  <a:solidFill>
                    <a:prstClr val="black">
                      <a:lumMod val="65000"/>
                      <a:lumOff val="35000"/>
                    </a:prstClr>
                  </a:solidFill>
                  <a:latin typeface="Arial"/>
                </a:rPr>
                <a:t>NCB </a:t>
              </a:r>
              <a:r>
                <a:rPr lang="en-US" dirty="0">
                  <a:solidFill>
                    <a:srgbClr val="0058A2"/>
                  </a:solidFill>
                  <a:latin typeface="Arial"/>
                </a:rPr>
                <a:t>‘’B’’  </a:t>
              </a:r>
              <a:r>
                <a:rPr lang="en-US" dirty="0">
                  <a:solidFill>
                    <a:prstClr val="black">
                      <a:lumMod val="65000"/>
                      <a:lumOff val="35000"/>
                    </a:prstClr>
                  </a:solidFill>
                  <a:latin typeface="Arial"/>
                  <a:sym typeface="Wingdings" panose="05000000000000000000" pitchFamily="2" charset="2"/>
                </a:rPr>
                <a:t>National Mark</a:t>
              </a:r>
              <a:endParaRPr lang="en-GB" dirty="0">
                <a:solidFill>
                  <a:prstClr val="black">
                    <a:lumMod val="65000"/>
                    <a:lumOff val="35000"/>
                  </a:prstClr>
                </a:solidFill>
                <a:latin typeface="Arial"/>
              </a:endParaRPr>
            </a:p>
          </p:txBody>
        </p:sp>
      </p:grpSp>
      <p:pic>
        <p:nvPicPr>
          <p:cNvPr id="2" name="Picture 1">
            <a:extLst>
              <a:ext uri="{FF2B5EF4-FFF2-40B4-BE49-F238E27FC236}">
                <a16:creationId xmlns:a16="http://schemas.microsoft.com/office/drawing/2014/main" id="{4F31ACA4-16EE-4199-A7BC-23BCA352CAFA}"/>
              </a:ext>
            </a:extLst>
          </p:cNvPr>
          <p:cNvPicPr>
            <a:picLocks noChangeAspect="1"/>
          </p:cNvPicPr>
          <p:nvPr/>
        </p:nvPicPr>
        <p:blipFill>
          <a:blip r:embed="rId2"/>
          <a:stretch>
            <a:fillRect/>
          </a:stretch>
        </p:blipFill>
        <p:spPr>
          <a:xfrm>
            <a:off x="3546849" y="2666509"/>
            <a:ext cx="1289555" cy="1718259"/>
          </a:xfrm>
          <a:prstGeom prst="rect">
            <a:avLst/>
          </a:prstGeom>
        </p:spPr>
      </p:pic>
      <p:cxnSp>
        <p:nvCxnSpPr>
          <p:cNvPr id="48" name="Straight Arrow Connector 47">
            <a:extLst>
              <a:ext uri="{FF2B5EF4-FFF2-40B4-BE49-F238E27FC236}">
                <a16:creationId xmlns:a16="http://schemas.microsoft.com/office/drawing/2014/main" id="{FA1D4293-8DE5-4025-929B-84BCD108B088}"/>
              </a:ext>
            </a:extLst>
          </p:cNvPr>
          <p:cNvCxnSpPr>
            <a:cxnSpLocks/>
            <a:stCxn id="10" idx="3"/>
            <a:endCxn id="22" idx="1"/>
          </p:cNvCxnSpPr>
          <p:nvPr/>
        </p:nvCxnSpPr>
        <p:spPr>
          <a:xfrm flipV="1">
            <a:off x="5053838" y="2206841"/>
            <a:ext cx="1242312" cy="6835"/>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53" name="Straight Arrow Connector 52">
            <a:extLst>
              <a:ext uri="{FF2B5EF4-FFF2-40B4-BE49-F238E27FC236}">
                <a16:creationId xmlns:a16="http://schemas.microsoft.com/office/drawing/2014/main" id="{949F718B-089C-407B-B02C-F1657300285C}"/>
              </a:ext>
            </a:extLst>
          </p:cNvPr>
          <p:cNvCxnSpPr>
            <a:cxnSpLocks/>
            <a:endCxn id="28" idx="1"/>
          </p:cNvCxnSpPr>
          <p:nvPr/>
        </p:nvCxnSpPr>
        <p:spPr>
          <a:xfrm>
            <a:off x="7620512" y="2200116"/>
            <a:ext cx="1227161" cy="6724"/>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54" name="Straight Arrow Connector 53">
            <a:extLst>
              <a:ext uri="{FF2B5EF4-FFF2-40B4-BE49-F238E27FC236}">
                <a16:creationId xmlns:a16="http://schemas.microsoft.com/office/drawing/2014/main" id="{00476E19-07BB-4C82-8CC9-19A017AC8708}"/>
              </a:ext>
            </a:extLst>
          </p:cNvPr>
          <p:cNvCxnSpPr>
            <a:cxnSpLocks/>
          </p:cNvCxnSpPr>
          <p:nvPr/>
        </p:nvCxnSpPr>
        <p:spPr>
          <a:xfrm>
            <a:off x="9557815" y="2446371"/>
            <a:ext cx="0" cy="531012"/>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60" name="Straight Arrow Connector 59">
            <a:extLst>
              <a:ext uri="{FF2B5EF4-FFF2-40B4-BE49-F238E27FC236}">
                <a16:creationId xmlns:a16="http://schemas.microsoft.com/office/drawing/2014/main" id="{9F841F0A-EF19-43AE-8537-FBDB61E64050}"/>
              </a:ext>
            </a:extLst>
          </p:cNvPr>
          <p:cNvCxnSpPr>
            <a:cxnSpLocks/>
          </p:cNvCxnSpPr>
          <p:nvPr/>
        </p:nvCxnSpPr>
        <p:spPr>
          <a:xfrm flipH="1">
            <a:off x="7662910" y="3228715"/>
            <a:ext cx="1179073" cy="0"/>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64" name="Straight Arrow Connector 63">
            <a:extLst>
              <a:ext uri="{FF2B5EF4-FFF2-40B4-BE49-F238E27FC236}">
                <a16:creationId xmlns:a16="http://schemas.microsoft.com/office/drawing/2014/main" id="{5AAF9662-C9E3-4350-AAA9-96589D4402ED}"/>
              </a:ext>
            </a:extLst>
          </p:cNvPr>
          <p:cNvCxnSpPr>
            <a:cxnSpLocks/>
          </p:cNvCxnSpPr>
          <p:nvPr/>
        </p:nvCxnSpPr>
        <p:spPr>
          <a:xfrm flipH="1">
            <a:off x="4801429" y="3322921"/>
            <a:ext cx="1463103" cy="0"/>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66" name="Straight Arrow Connector 65">
            <a:extLst>
              <a:ext uri="{FF2B5EF4-FFF2-40B4-BE49-F238E27FC236}">
                <a16:creationId xmlns:a16="http://schemas.microsoft.com/office/drawing/2014/main" id="{3678E1D4-01F1-47A3-8691-A14193545AD2}"/>
              </a:ext>
            </a:extLst>
          </p:cNvPr>
          <p:cNvCxnSpPr>
            <a:cxnSpLocks/>
          </p:cNvCxnSpPr>
          <p:nvPr/>
        </p:nvCxnSpPr>
        <p:spPr>
          <a:xfrm>
            <a:off x="4801429" y="3900791"/>
            <a:ext cx="2102416" cy="1167905"/>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70" name="Straight Arrow Connector 69">
            <a:extLst>
              <a:ext uri="{FF2B5EF4-FFF2-40B4-BE49-F238E27FC236}">
                <a16:creationId xmlns:a16="http://schemas.microsoft.com/office/drawing/2014/main" id="{649ACF5B-9AD9-4C30-9A64-1FA5767322C7}"/>
              </a:ext>
            </a:extLst>
          </p:cNvPr>
          <p:cNvCxnSpPr>
            <a:cxnSpLocks/>
          </p:cNvCxnSpPr>
          <p:nvPr/>
        </p:nvCxnSpPr>
        <p:spPr>
          <a:xfrm flipH="1">
            <a:off x="2804567" y="3935636"/>
            <a:ext cx="757744" cy="1151524"/>
          </a:xfrm>
          <a:prstGeom prst="straightConnector1">
            <a:avLst/>
          </a:prstGeom>
          <a:ln>
            <a:tailEnd type="arrow" w="lg" len="lg"/>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14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70</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10340" y="376988"/>
            <a:ext cx="3460081" cy="683329"/>
          </a:xfrm>
          <a:prstGeom prst="rect">
            <a:avLst/>
          </a:prstGeom>
          <a:noFill/>
        </p:spPr>
        <p:txBody>
          <a:bodyPr wrap="square" rtlCol="0">
            <a:spAutoFit/>
          </a:bodyPr>
          <a:lstStyle/>
          <a:p>
            <a:pPr algn="ctr"/>
            <a:r>
              <a:rPr lang="en-US" sz="4267" b="1" dirty="0">
                <a:ln w="1905"/>
                <a:effectLst>
                  <a:innerShdw blurRad="69850" dist="43180" dir="5400000">
                    <a:srgbClr val="000000">
                      <a:alpha val="65000"/>
                    </a:srgbClr>
                  </a:innerShdw>
                </a:effectLst>
              </a:rPr>
              <a:t>Membership</a:t>
            </a:r>
          </a:p>
        </p:txBody>
      </p:sp>
      <p:sp>
        <p:nvSpPr>
          <p:cNvPr id="7" name="Textplatzhalter 2">
            <a:extLst>
              <a:ext uri="{FF2B5EF4-FFF2-40B4-BE49-F238E27FC236}">
                <a16:creationId xmlns:a16="http://schemas.microsoft.com/office/drawing/2014/main" id="{ABE07ABC-C6BE-4D5A-A196-DDBC6ABF5F2F}"/>
              </a:ext>
            </a:extLst>
          </p:cNvPr>
          <p:cNvSpPr txBox="1">
            <a:spLocks/>
          </p:cNvSpPr>
          <p:nvPr/>
        </p:nvSpPr>
        <p:spPr>
          <a:xfrm>
            <a:off x="815414" y="826560"/>
            <a:ext cx="5850081" cy="5654452"/>
          </a:xfrm>
          <a:prstGeom prst="rect">
            <a:avLst/>
          </a:prstGeom>
        </p:spPr>
        <p:txBody>
          <a:bodyPr rtlCol="0">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de-DE" sz="3200" b="0" dirty="0">
                <a:solidFill>
                  <a:schemeClr val="tx1"/>
                </a:solidFill>
              </a:rPr>
              <a:t>Application</a:t>
            </a:r>
          </a:p>
          <a:p>
            <a:pPr lvl="1">
              <a:defRPr/>
            </a:pPr>
            <a:r>
              <a:rPr lang="de-DE" sz="3200" b="0" dirty="0">
                <a:solidFill>
                  <a:schemeClr val="tx1"/>
                </a:solidFill>
              </a:rPr>
              <a:t>Documents</a:t>
            </a:r>
          </a:p>
          <a:p>
            <a:pPr lvl="1">
              <a:defRPr/>
            </a:pPr>
            <a:r>
              <a:rPr lang="de-DE" sz="3200" b="0" dirty="0">
                <a:solidFill>
                  <a:schemeClr val="tx1"/>
                </a:solidFill>
              </a:rPr>
              <a:t>Time Frame</a:t>
            </a:r>
          </a:p>
          <a:p>
            <a:pPr>
              <a:defRPr/>
            </a:pPr>
            <a:r>
              <a:rPr lang="de-DE" sz="3200" b="0" dirty="0">
                <a:solidFill>
                  <a:schemeClr val="tx1"/>
                </a:solidFill>
              </a:rPr>
              <a:t>Peer Assessment</a:t>
            </a:r>
          </a:p>
          <a:p>
            <a:pPr lvl="1">
              <a:defRPr/>
            </a:pPr>
            <a:r>
              <a:rPr lang="de-DE" sz="3200" b="0" dirty="0">
                <a:solidFill>
                  <a:schemeClr val="tx1"/>
                </a:solidFill>
              </a:rPr>
              <a:t>Initial</a:t>
            </a:r>
          </a:p>
          <a:p>
            <a:pPr lvl="1">
              <a:defRPr/>
            </a:pPr>
            <a:r>
              <a:rPr lang="de-DE" sz="3200" b="0" dirty="0">
                <a:solidFill>
                  <a:schemeClr val="tx1"/>
                </a:solidFill>
              </a:rPr>
              <a:t>Re-Assessment</a:t>
            </a:r>
          </a:p>
          <a:p>
            <a:pPr lvl="1">
              <a:defRPr/>
            </a:pPr>
            <a:r>
              <a:rPr lang="de-DE" sz="3200" b="0" dirty="0">
                <a:solidFill>
                  <a:schemeClr val="tx1"/>
                </a:solidFill>
              </a:rPr>
              <a:t>Follow up Assessment</a:t>
            </a:r>
          </a:p>
          <a:p>
            <a:pPr lvl="1">
              <a:defRPr/>
            </a:pPr>
            <a:r>
              <a:rPr lang="de-DE" sz="3200" b="0" dirty="0">
                <a:solidFill>
                  <a:schemeClr val="tx1"/>
                </a:solidFill>
              </a:rPr>
              <a:t>Re-Location</a:t>
            </a:r>
          </a:p>
          <a:p>
            <a:pPr>
              <a:defRPr/>
            </a:pPr>
            <a:r>
              <a:rPr lang="de-DE" sz="3200" b="0" dirty="0">
                <a:solidFill>
                  <a:schemeClr val="tx1"/>
                </a:solidFill>
              </a:rPr>
              <a:t>Acceptance</a:t>
            </a:r>
          </a:p>
          <a:p>
            <a:pPr>
              <a:defRPr/>
            </a:pPr>
            <a:r>
              <a:rPr lang="de-DE" sz="3200" b="0" dirty="0">
                <a:solidFill>
                  <a:schemeClr val="tx1"/>
                </a:solidFill>
              </a:rPr>
              <a:t>Suspension</a:t>
            </a:r>
          </a:p>
          <a:p>
            <a:pPr>
              <a:defRPr/>
            </a:pPr>
            <a:endParaRPr lang="de-DE" sz="3467" dirty="0"/>
          </a:p>
        </p:txBody>
      </p:sp>
      <p:pic>
        <p:nvPicPr>
          <p:cNvPr id="3" name="Picture 2">
            <a:extLst>
              <a:ext uri="{FF2B5EF4-FFF2-40B4-BE49-F238E27FC236}">
                <a16:creationId xmlns:a16="http://schemas.microsoft.com/office/drawing/2014/main" id="{5D6F895C-833E-43BA-B4B4-B106314B7B34}"/>
              </a:ext>
            </a:extLst>
          </p:cNvPr>
          <p:cNvPicPr>
            <a:picLocks noChangeAspect="1"/>
          </p:cNvPicPr>
          <p:nvPr/>
        </p:nvPicPr>
        <p:blipFill>
          <a:blip r:embed="rId2"/>
          <a:stretch>
            <a:fillRect/>
          </a:stretch>
        </p:blipFill>
        <p:spPr>
          <a:xfrm>
            <a:off x="6261267" y="1509888"/>
            <a:ext cx="5369133" cy="3519893"/>
          </a:xfrm>
          <a:prstGeom prst="rect">
            <a:avLst/>
          </a:prstGeom>
        </p:spPr>
      </p:pic>
    </p:spTree>
    <p:extLst>
      <p:ext uri="{BB962C8B-B14F-4D97-AF65-F5344CB8AC3E}">
        <p14:creationId xmlns:p14="http://schemas.microsoft.com/office/powerpoint/2010/main" val="2381923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71</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6644438"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Development and Outlook</a:t>
            </a:r>
            <a:endParaRPr lang="en-US" sz="4267" b="1" dirty="0">
              <a:ln w="1905"/>
              <a:effectLst>
                <a:innerShdw blurRad="69850" dist="43180" dir="5400000">
                  <a:srgbClr val="000000">
                    <a:alpha val="65000"/>
                  </a:srgbClr>
                </a:innerShdw>
              </a:effectLst>
            </a:endParaRPr>
          </a:p>
        </p:txBody>
      </p:sp>
      <p:sp>
        <p:nvSpPr>
          <p:cNvPr id="5" name="Textplatzhalter 2">
            <a:extLst>
              <a:ext uri="{FF2B5EF4-FFF2-40B4-BE49-F238E27FC236}">
                <a16:creationId xmlns:a16="http://schemas.microsoft.com/office/drawing/2014/main" id="{BD7D1D9C-CAE4-42BF-A15B-518801200621}"/>
              </a:ext>
            </a:extLst>
          </p:cNvPr>
          <p:cNvSpPr txBox="1">
            <a:spLocks/>
          </p:cNvSpPr>
          <p:nvPr/>
        </p:nvSpPr>
        <p:spPr>
          <a:xfrm>
            <a:off x="590551" y="2133600"/>
            <a:ext cx="11040533" cy="5894917"/>
          </a:xfrm>
          <a:prstGeom prst="rect">
            <a:avLst/>
          </a:prstGeom>
        </p:spPr>
        <p:txBody>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altLang="de-DE" sz="4000" dirty="0">
                <a:solidFill>
                  <a:schemeClr val="tx1"/>
                </a:solidFill>
              </a:rPr>
              <a:t>New Services</a:t>
            </a:r>
          </a:p>
          <a:p>
            <a:pPr algn="ctr"/>
            <a:r>
              <a:rPr lang="de-DE" altLang="de-DE" sz="4000" dirty="0">
                <a:solidFill>
                  <a:schemeClr val="tx1"/>
                </a:solidFill>
              </a:rPr>
              <a:t>Co-operations</a:t>
            </a:r>
          </a:p>
          <a:p>
            <a:pPr algn="ctr"/>
            <a:endParaRPr lang="de-DE" altLang="de-DE" sz="4000" dirty="0"/>
          </a:p>
        </p:txBody>
      </p:sp>
    </p:spTree>
    <p:extLst>
      <p:ext uri="{BB962C8B-B14F-4D97-AF65-F5344CB8AC3E}">
        <p14:creationId xmlns:p14="http://schemas.microsoft.com/office/powerpoint/2010/main" val="8581245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72</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6588291"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Development and Outlook</a:t>
            </a:r>
            <a:endParaRPr lang="en-US" sz="4267" b="1" dirty="0">
              <a:ln w="1905"/>
              <a:effectLst>
                <a:innerShdw blurRad="69850" dist="43180" dir="5400000">
                  <a:srgbClr val="000000">
                    <a:alpha val="65000"/>
                  </a:srgbClr>
                </a:innerShdw>
              </a:effectLst>
            </a:endParaRPr>
          </a:p>
        </p:txBody>
      </p:sp>
      <p:sp>
        <p:nvSpPr>
          <p:cNvPr id="5" name="Text Placeholder 1">
            <a:extLst>
              <a:ext uri="{FF2B5EF4-FFF2-40B4-BE49-F238E27FC236}">
                <a16:creationId xmlns:a16="http://schemas.microsoft.com/office/drawing/2014/main" id="{D2020F2E-BAB4-4F10-AC5F-B034B23F2636}"/>
              </a:ext>
            </a:extLst>
          </p:cNvPr>
          <p:cNvSpPr>
            <a:spLocks noGrp="1"/>
          </p:cNvSpPr>
          <p:nvPr>
            <p:ph type="body" sz="quarter" idx="13"/>
          </p:nvPr>
        </p:nvSpPr>
        <p:spPr>
          <a:xfrm>
            <a:off x="590400" y="1412776"/>
            <a:ext cx="11041227" cy="4420800"/>
          </a:xfrm>
        </p:spPr>
        <p:txBody>
          <a:bodyPr>
            <a:noAutofit/>
          </a:bodyPr>
          <a:lstStyle/>
          <a:p>
            <a:pPr marL="0" indent="0">
              <a:buNone/>
            </a:pPr>
            <a:r>
              <a:rPr lang="en-GB" sz="2933" u="sng" dirty="0">
                <a:solidFill>
                  <a:schemeClr val="tx1"/>
                </a:solidFill>
              </a:rPr>
              <a:t>Task Force Radio </a:t>
            </a:r>
            <a:r>
              <a:rPr lang="en-GB" sz="2933" dirty="0">
                <a:solidFill>
                  <a:schemeClr val="tx1"/>
                </a:solidFill>
              </a:rPr>
              <a:t>– Currently investigating if there is a feasible business case for IECEE to develop a conformity assessment service in the radio sector </a:t>
            </a:r>
          </a:p>
          <a:p>
            <a:pPr marL="0" indent="0">
              <a:buNone/>
            </a:pPr>
            <a:r>
              <a:rPr lang="en-GB" sz="2933" u="sng" dirty="0">
                <a:solidFill>
                  <a:schemeClr val="tx1"/>
                </a:solidFill>
              </a:rPr>
              <a:t>Certification of Personnel Competence </a:t>
            </a:r>
            <a:r>
              <a:rPr lang="en-GB" sz="2933" dirty="0">
                <a:solidFill>
                  <a:schemeClr val="tx1"/>
                </a:solidFill>
              </a:rPr>
              <a:t>- Develop a relevant solution for Certification of Personnel Competence in the IECEE</a:t>
            </a:r>
          </a:p>
          <a:p>
            <a:pPr marL="0" indent="0">
              <a:buNone/>
            </a:pPr>
            <a:r>
              <a:rPr lang="en-GB" sz="2933" u="sng" dirty="0">
                <a:solidFill>
                  <a:schemeClr val="tx1"/>
                </a:solidFill>
              </a:rPr>
              <a:t>Services for IEC/IEEE 60802</a:t>
            </a:r>
            <a:r>
              <a:rPr lang="en-GB" sz="2933" dirty="0">
                <a:solidFill>
                  <a:schemeClr val="tx1"/>
                </a:solidFill>
              </a:rPr>
              <a:t> – Develop a unique approach for conformity assessment for IEC/IEEE 60802 “Time Sensitive Network profile for industrial automation”</a:t>
            </a:r>
          </a:p>
          <a:p>
            <a:pPr marL="0" indent="0">
              <a:buNone/>
            </a:pPr>
            <a:endParaRPr lang="en-GB" sz="2933" dirty="0"/>
          </a:p>
          <a:p>
            <a:pPr marL="0" indent="0">
              <a:buNone/>
            </a:pPr>
            <a:endParaRPr lang="en-GB" sz="2933" dirty="0"/>
          </a:p>
          <a:p>
            <a:endParaRPr lang="en-GB" sz="2933" dirty="0"/>
          </a:p>
        </p:txBody>
      </p:sp>
    </p:spTree>
    <p:extLst>
      <p:ext uri="{BB962C8B-B14F-4D97-AF65-F5344CB8AC3E}">
        <p14:creationId xmlns:p14="http://schemas.microsoft.com/office/powerpoint/2010/main" val="30285513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73</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1" y="556364"/>
            <a:ext cx="6692565"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Development and Outlook</a:t>
            </a:r>
            <a:endParaRPr lang="en-US" sz="4267" b="1" dirty="0">
              <a:ln w="1905"/>
              <a:effectLst>
                <a:innerShdw blurRad="69850" dist="43180" dir="5400000">
                  <a:srgbClr val="000000">
                    <a:alpha val="65000"/>
                  </a:srgbClr>
                </a:innerShdw>
              </a:effectLst>
            </a:endParaRPr>
          </a:p>
        </p:txBody>
      </p:sp>
      <p:pic>
        <p:nvPicPr>
          <p:cNvPr id="7" name="Picture 2">
            <a:extLst>
              <a:ext uri="{FF2B5EF4-FFF2-40B4-BE49-F238E27FC236}">
                <a16:creationId xmlns:a16="http://schemas.microsoft.com/office/drawing/2014/main" id="{A61EC51F-426E-486D-95E4-17F7E6573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5" y="2565017"/>
            <a:ext cx="9050407" cy="377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ADFE6B0A-D7AC-403D-BA4C-C89653B90065}"/>
              </a:ext>
            </a:extLst>
          </p:cNvPr>
          <p:cNvPicPr>
            <a:picLocks noChangeAspect="1" noChangeArrowheads="1"/>
          </p:cNvPicPr>
          <p:nvPr/>
        </p:nvPicPr>
        <p:blipFill>
          <a:blip r:embed="rId3" cstate="print"/>
          <a:srcRect/>
          <a:stretch>
            <a:fillRect/>
          </a:stretch>
        </p:blipFill>
        <p:spPr bwMode="auto">
          <a:xfrm>
            <a:off x="719403" y="1239692"/>
            <a:ext cx="8940451" cy="1617477"/>
          </a:xfrm>
          <a:prstGeom prst="rect">
            <a:avLst/>
          </a:prstGeom>
          <a:noFill/>
          <a:ln w="9525">
            <a:noFill/>
            <a:miter lim="800000"/>
            <a:headEnd/>
            <a:tailEnd/>
          </a:ln>
        </p:spPr>
      </p:pic>
    </p:spTree>
    <p:extLst>
      <p:ext uri="{BB962C8B-B14F-4D97-AF65-F5344CB8AC3E}">
        <p14:creationId xmlns:p14="http://schemas.microsoft.com/office/powerpoint/2010/main" val="3487698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ree Dart Arrows Hitting Bullseye Dartboard — Stock Video ...">
            <a:extLst>
              <a:ext uri="{FF2B5EF4-FFF2-40B4-BE49-F238E27FC236}">
                <a16:creationId xmlns:a16="http://schemas.microsoft.com/office/drawing/2014/main" id="{06AFACA5-F31A-4715-A0AB-4349CBD754D3}"/>
              </a:ext>
            </a:extLst>
          </p:cNvPr>
          <p:cNvPicPr>
            <a:picLocks noChangeAspect="1" noChangeArrowheads="1"/>
          </p:cNvPicPr>
          <p:nvPr/>
        </p:nvPicPr>
        <p:blipFill>
          <a:blip r:embed="rId2">
            <a:alphaModFix amt="41000"/>
            <a:extLst>
              <a:ext uri="{28A0092B-C50C-407E-A947-70E740481C1C}">
                <a14:useLocalDpi xmlns:a14="http://schemas.microsoft.com/office/drawing/2010/main" val="0"/>
              </a:ext>
            </a:extLst>
          </a:blip>
          <a:srcRect/>
          <a:stretch>
            <a:fillRect/>
          </a:stretch>
        </p:blipFill>
        <p:spPr bwMode="auto">
          <a:xfrm>
            <a:off x="4624654" y="1301899"/>
            <a:ext cx="7563028" cy="42542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C2B32AA8-9B4E-4D53-AE6E-350E87BFFB19}" type="slidenum">
              <a:rPr lang="fr-CH" smtClean="0"/>
              <a:pPr/>
              <a:t>74</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7815512"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Today’s IECEE achieved </a:t>
            </a:r>
            <a:r>
              <a:rPr lang="en-US" sz="4267" dirty="0">
                <a:ln w="1905"/>
                <a:solidFill>
                  <a:srgbClr val="FF0000"/>
                </a:solidFill>
                <a:effectLst>
                  <a:innerShdw blurRad="69850" dist="43180" dir="5400000">
                    <a:srgbClr val="000000">
                      <a:alpha val="65000"/>
                    </a:srgbClr>
                  </a:innerShdw>
                </a:effectLst>
              </a:rPr>
              <a:t>target</a:t>
            </a:r>
          </a:p>
        </p:txBody>
      </p:sp>
      <p:sp>
        <p:nvSpPr>
          <p:cNvPr id="9" name="Rectangle 4">
            <a:extLst>
              <a:ext uri="{FF2B5EF4-FFF2-40B4-BE49-F238E27FC236}">
                <a16:creationId xmlns:a16="http://schemas.microsoft.com/office/drawing/2014/main" id="{6F9997D7-2CE6-4693-AE28-B02F3A16D6F6}"/>
              </a:ext>
            </a:extLst>
          </p:cNvPr>
          <p:cNvSpPr txBox="1">
            <a:spLocks noChangeArrowheads="1"/>
          </p:cNvSpPr>
          <p:nvPr/>
        </p:nvSpPr>
        <p:spPr>
          <a:xfrm>
            <a:off x="719403" y="809071"/>
            <a:ext cx="11040533" cy="5894917"/>
          </a:xfrm>
          <a:prstGeom prst="rect">
            <a:avLst/>
          </a:prstGeom>
        </p:spPr>
        <p:txBody>
          <a:bodyPr>
            <a:norm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GB" sz="3733" dirty="0"/>
          </a:p>
          <a:p>
            <a:pPr>
              <a:buFont typeface="Wingdings" panose="05000000000000000000" pitchFamily="2" charset="2"/>
              <a:buChar char="Ø"/>
            </a:pPr>
            <a:r>
              <a:rPr lang="en-GB" sz="3733" dirty="0">
                <a:solidFill>
                  <a:schemeClr val="tx1"/>
                </a:solidFill>
              </a:rPr>
              <a:t>One test</a:t>
            </a:r>
          </a:p>
          <a:p>
            <a:pPr>
              <a:buFontTx/>
              <a:buNone/>
            </a:pPr>
            <a:r>
              <a:rPr lang="en-GB" sz="3733" dirty="0">
                <a:solidFill>
                  <a:srgbClr val="000000"/>
                </a:solidFill>
              </a:rPr>
              <a:t>              </a:t>
            </a:r>
          </a:p>
          <a:p>
            <a:pPr>
              <a:buFontTx/>
              <a:buNone/>
            </a:pPr>
            <a:endParaRPr lang="en-GB" sz="3733" dirty="0">
              <a:solidFill>
                <a:srgbClr val="000000"/>
              </a:solidFill>
            </a:endParaRPr>
          </a:p>
          <a:p>
            <a:pPr>
              <a:buFont typeface="Wingdings" panose="05000000000000000000" pitchFamily="2" charset="2"/>
              <a:buChar char="Ø"/>
            </a:pPr>
            <a:r>
              <a:rPr lang="en-GB" sz="3733" dirty="0">
                <a:solidFill>
                  <a:srgbClr val="FF0000"/>
                </a:solidFill>
              </a:rPr>
              <a:t>One international certificate</a:t>
            </a:r>
            <a:endParaRPr lang="en-GB" sz="3733" dirty="0">
              <a:solidFill>
                <a:srgbClr val="000000"/>
              </a:solidFill>
            </a:endParaRPr>
          </a:p>
          <a:p>
            <a:pPr>
              <a:buFontTx/>
              <a:buNone/>
            </a:pPr>
            <a:r>
              <a:rPr lang="en-GB" sz="3733" dirty="0">
                <a:solidFill>
                  <a:srgbClr val="000000"/>
                </a:solidFill>
              </a:rPr>
              <a:t>                      </a:t>
            </a:r>
          </a:p>
          <a:p>
            <a:pPr>
              <a:buFontTx/>
              <a:buNone/>
            </a:pPr>
            <a:endParaRPr lang="en-GB" sz="3733" dirty="0">
              <a:solidFill>
                <a:srgbClr val="000000"/>
              </a:solidFill>
            </a:endParaRPr>
          </a:p>
          <a:p>
            <a:pPr>
              <a:buFont typeface="Wingdings" panose="05000000000000000000" pitchFamily="2" charset="2"/>
              <a:buChar char="Ø"/>
            </a:pPr>
            <a:r>
              <a:rPr lang="en-GB" sz="3733" dirty="0">
                <a:solidFill>
                  <a:srgbClr val="FF0000"/>
                </a:solidFill>
              </a:rPr>
              <a:t>One or more marks as needed</a:t>
            </a:r>
          </a:p>
        </p:txBody>
      </p:sp>
    </p:spTree>
    <p:extLst>
      <p:ext uri="{BB962C8B-B14F-4D97-AF65-F5344CB8AC3E}">
        <p14:creationId xmlns:p14="http://schemas.microsoft.com/office/powerpoint/2010/main" val="10695172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9E418D4-588B-866A-199F-A1091E4C2F7D}"/>
              </a:ext>
            </a:extLst>
          </p:cNvPr>
          <p:cNvSpPr>
            <a:spLocks noGrp="1"/>
          </p:cNvSpPr>
          <p:nvPr>
            <p:ph type="pic" sz="quarter" idx="10"/>
          </p:nvPr>
        </p:nvSpPr>
        <p:spPr/>
      </p:sp>
      <p:sp>
        <p:nvSpPr>
          <p:cNvPr id="3" name="Title 2">
            <a:extLst>
              <a:ext uri="{FF2B5EF4-FFF2-40B4-BE49-F238E27FC236}">
                <a16:creationId xmlns:a16="http://schemas.microsoft.com/office/drawing/2014/main" id="{59B2C6C5-E858-DF31-4D9B-CBE0E5A77AC7}"/>
              </a:ext>
            </a:extLst>
          </p:cNvPr>
          <p:cNvSpPr>
            <a:spLocks noGrp="1"/>
          </p:cNvSpPr>
          <p:nvPr>
            <p:ph type="ctrTitle"/>
          </p:nvPr>
        </p:nvSpPr>
        <p:spPr/>
        <p:txBody>
          <a:bodyPr/>
          <a:lstStyle/>
          <a:p>
            <a:r>
              <a:rPr lang="en-GB" dirty="0"/>
              <a:t>Thank you</a:t>
            </a:r>
          </a:p>
        </p:txBody>
      </p:sp>
      <p:sp>
        <p:nvSpPr>
          <p:cNvPr id="4" name="Subtitle 3">
            <a:extLst>
              <a:ext uri="{FF2B5EF4-FFF2-40B4-BE49-F238E27FC236}">
                <a16:creationId xmlns:a16="http://schemas.microsoft.com/office/drawing/2014/main" id="{DE06B3B2-B123-029B-BD28-5CC915C0B45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644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8</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590552" y="556364"/>
            <a:ext cx="5425238"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The IEC CA Systems</a:t>
            </a:r>
            <a:endParaRPr lang="en-US" sz="4267" b="1" dirty="0">
              <a:ln w="1905"/>
              <a:effectLst>
                <a:innerShdw blurRad="69850" dist="43180" dir="5400000">
                  <a:srgbClr val="000000">
                    <a:alpha val="65000"/>
                  </a:srgbClr>
                </a:innerShdw>
              </a:effectLst>
            </a:endParaRPr>
          </a:p>
        </p:txBody>
      </p:sp>
      <p:pic>
        <p:nvPicPr>
          <p:cNvPr id="2" name="Picture 1">
            <a:extLst>
              <a:ext uri="{FF2B5EF4-FFF2-40B4-BE49-F238E27FC236}">
                <a16:creationId xmlns:a16="http://schemas.microsoft.com/office/drawing/2014/main" id="{AA6A2E32-42D1-4142-B4BB-478A13E453B1}"/>
              </a:ext>
            </a:extLst>
          </p:cNvPr>
          <p:cNvPicPr>
            <a:picLocks noChangeAspect="1"/>
          </p:cNvPicPr>
          <p:nvPr/>
        </p:nvPicPr>
        <p:blipFill>
          <a:blip r:embed="rId2"/>
          <a:stretch>
            <a:fillRect/>
          </a:stretch>
        </p:blipFill>
        <p:spPr>
          <a:xfrm>
            <a:off x="2543605" y="1255951"/>
            <a:ext cx="7372544" cy="5253203"/>
          </a:xfrm>
          <a:prstGeom prst="rect">
            <a:avLst/>
          </a:prstGeom>
        </p:spPr>
      </p:pic>
    </p:spTree>
    <p:extLst>
      <p:ext uri="{BB962C8B-B14F-4D97-AF65-F5344CB8AC3E}">
        <p14:creationId xmlns:p14="http://schemas.microsoft.com/office/powerpoint/2010/main" val="23312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2B32AA8-9B4E-4D53-AE6E-350E87BFFB19}" type="slidenum">
              <a:rPr lang="fr-CH" smtClean="0"/>
              <a:pPr/>
              <a:t>9</a:t>
            </a:fld>
            <a:endParaRPr lang="fr-CH" dirty="0"/>
          </a:p>
        </p:txBody>
      </p:sp>
      <p:sp>
        <p:nvSpPr>
          <p:cNvPr id="6" name="Title 5">
            <a:extLst>
              <a:ext uri="{FF2B5EF4-FFF2-40B4-BE49-F238E27FC236}">
                <a16:creationId xmlns:a16="http://schemas.microsoft.com/office/drawing/2014/main" id="{3F235E29-F3DD-45DB-818C-234BC3B23DAE}"/>
              </a:ext>
            </a:extLst>
          </p:cNvPr>
          <p:cNvSpPr txBox="1">
            <a:spLocks noGrp="1"/>
          </p:cNvSpPr>
          <p:nvPr>
            <p:ph type="title"/>
          </p:nvPr>
        </p:nvSpPr>
        <p:spPr>
          <a:xfrm>
            <a:off x="141373" y="505712"/>
            <a:ext cx="5834312" cy="683329"/>
          </a:xfrm>
          <a:prstGeom prst="rect">
            <a:avLst/>
          </a:prstGeom>
          <a:noFill/>
        </p:spPr>
        <p:txBody>
          <a:bodyPr wrap="square" rtlCol="0">
            <a:spAutoFit/>
          </a:bodyPr>
          <a:lstStyle/>
          <a:p>
            <a:pPr algn="ctr"/>
            <a:r>
              <a:rPr lang="en-US" sz="4267" dirty="0">
                <a:ln w="1905"/>
                <a:effectLst>
                  <a:innerShdw blurRad="69850" dist="43180" dir="5400000">
                    <a:srgbClr val="000000">
                      <a:alpha val="65000"/>
                    </a:srgbClr>
                  </a:innerShdw>
                </a:effectLst>
              </a:rPr>
              <a:t>The IECE CA Systems</a:t>
            </a:r>
            <a:endParaRPr lang="en-US" sz="4267" b="1" dirty="0">
              <a:ln w="1905"/>
              <a:effectLst>
                <a:innerShdw blurRad="69850" dist="43180" dir="5400000">
                  <a:srgbClr val="000000">
                    <a:alpha val="65000"/>
                  </a:srgbClr>
                </a:innerShdw>
              </a:effectLst>
            </a:endParaRPr>
          </a:p>
        </p:txBody>
      </p:sp>
      <p:pic>
        <p:nvPicPr>
          <p:cNvPr id="5" name="Picture 2">
            <a:extLst>
              <a:ext uri="{FF2B5EF4-FFF2-40B4-BE49-F238E27FC236}">
                <a16:creationId xmlns:a16="http://schemas.microsoft.com/office/drawing/2014/main" id="{C94C02A3-D324-4495-AF70-263CAE8D3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579" y="1374616"/>
            <a:ext cx="8752015" cy="483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B9B8457D-8877-4C21-8CC1-506E12CE5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159" y="278519"/>
            <a:ext cx="1683616" cy="170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59254"/>
      </p:ext>
    </p:extLst>
  </p:cSld>
  <p:clrMapOvr>
    <a:masterClrMapping/>
  </p:clrMapOvr>
</p:sld>
</file>

<file path=ppt/theme/theme1.xml><?xml version="1.0" encoding="utf-8"?>
<a:theme xmlns:a="http://schemas.openxmlformats.org/drawingml/2006/main" name="Office Theme">
  <a:themeElements>
    <a:clrScheme name="IEC_2022">
      <a:dk1>
        <a:sysClr val="windowText" lastClr="000000"/>
      </a:dk1>
      <a:lt1>
        <a:sysClr val="window" lastClr="FFFFFF"/>
      </a:lt1>
      <a:dk2>
        <a:srgbClr val="3F3F3F"/>
      </a:dk2>
      <a:lt2>
        <a:srgbClr val="FFFFFF"/>
      </a:lt2>
      <a:accent1>
        <a:srgbClr val="0060A9"/>
      </a:accent1>
      <a:accent2>
        <a:srgbClr val="00A4A9"/>
      </a:accent2>
      <a:accent3>
        <a:srgbClr val="0082A9"/>
      </a:accent3>
      <a:accent4>
        <a:srgbClr val="A90060"/>
      </a:accent4>
      <a:accent5>
        <a:srgbClr val="6BA906"/>
      </a:accent5>
      <a:accent6>
        <a:srgbClr val="F49416"/>
      </a:accent6>
      <a:hlink>
        <a:srgbClr val="0060A9"/>
      </a:hlink>
      <a:folHlink>
        <a:srgbClr val="0060A9"/>
      </a:folHlink>
    </a:clrScheme>
    <a:fontScheme name="IEC_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CEE_2022_presentation.pptx" id="{A25126CF-9ABD-4B2D-8289-F7C9C4BEF2FF}" vid="{D9CB8E4A-34B2-4B24-90AF-6E8B53E39D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AD6FC457619488F1296534415528A" ma:contentTypeVersion="14" ma:contentTypeDescription="Create a new document." ma:contentTypeScope="" ma:versionID="19c1f20f4bd9166f077be8f4012a3665">
  <xsd:schema xmlns:xsd="http://www.w3.org/2001/XMLSchema" xmlns:xs="http://www.w3.org/2001/XMLSchema" xmlns:p="http://schemas.microsoft.com/office/2006/metadata/properties" xmlns:ns2="1e6e6111-0bc7-4c9b-b7fe-e1152c53e10c" xmlns:ns3="29ba0f0f-9f46-432a-bf20-691034249daa" xmlns:ns4="1c82e102-8c04-4b4d-8c4a-e5544d56cfe3" targetNamespace="http://schemas.microsoft.com/office/2006/metadata/properties" ma:root="true" ma:fieldsID="2d15a82be3f703c9c198fb512616c4ed" ns2:_="" ns3:_="" ns4:_="">
    <xsd:import namespace="1e6e6111-0bc7-4c9b-b7fe-e1152c53e10c"/>
    <xsd:import namespace="29ba0f0f-9f46-432a-bf20-691034249daa"/>
    <xsd:import namespace="1c82e102-8c04-4b4d-8c4a-e5544d56cf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e6111-0bc7-4c9b-b7fe-e1152c53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aab7b-9c5a-48dd-901a-43edd0466fa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ba0f0f-9f46-432a-bf20-691034249d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82e102-8c04-4b4d-8c4a-e5544d56cfe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2aba1fd-457b-441d-b299-06a3371bd607}" ma:internalName="TaxCatchAll" ma:showField="CatchAllData" ma:web="1c82e102-8c04-4b4d-8c4a-e5544d56cf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e6e6111-0bc7-4c9b-b7fe-e1152c53e10c" xsi:nil="true"/>
    <TaxCatchAll xmlns="1c82e102-8c04-4b4d-8c4a-e5544d56cfe3" xsi:nil="true"/>
    <lcf76f155ced4ddcb4097134ff3c332f xmlns="1e6e6111-0bc7-4c9b-b7fe-e1152c53e10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8CC21-7F8A-41ED-A929-0AA6C4734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6e6111-0bc7-4c9b-b7fe-e1152c53e10c"/>
    <ds:schemaRef ds:uri="29ba0f0f-9f46-432a-bf20-691034249daa"/>
    <ds:schemaRef ds:uri="1c82e102-8c04-4b4d-8c4a-e5544d56c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576AF5-45CB-4D7F-8506-5C2B8F7E0C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1e6e6111-0bc7-4c9b-b7fe-e1152c53e10c"/>
    <ds:schemaRef ds:uri="1c82e102-8c04-4b4d-8c4a-e5544d56cfe3"/>
  </ds:schemaRefs>
</ds:datastoreItem>
</file>

<file path=customXml/itemProps3.xml><?xml version="1.0" encoding="utf-8"?>
<ds:datastoreItem xmlns:ds="http://schemas.openxmlformats.org/officeDocument/2006/customXml" ds:itemID="{D473F6E9-2FA5-4F36-A42B-ED7213C4AA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IECEE_2022_presentation</Template>
  <TotalTime>360</TotalTime>
  <Words>3010</Words>
  <Application>Microsoft Office PowerPoint</Application>
  <PresentationFormat>Widescreen</PresentationFormat>
  <Paragraphs>375</Paragraphs>
  <Slides>75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3" baseType="lpstr">
      <vt:lpstr>Arial</vt:lpstr>
      <vt:lpstr>Calibri</vt:lpstr>
      <vt:lpstr>Symbol</vt:lpstr>
      <vt:lpstr>Times New Roman</vt:lpstr>
      <vt:lpstr>Wingdings</vt:lpstr>
      <vt:lpstr>Wingdings 2</vt:lpstr>
      <vt:lpstr>Office Theme</vt:lpstr>
      <vt:lpstr>Visio</vt:lpstr>
      <vt:lpstr>IECEE and CB Scheme</vt:lpstr>
      <vt:lpstr>History of the IECEE</vt:lpstr>
      <vt:lpstr>Conformity Assessment</vt:lpstr>
      <vt:lpstr>IEC conformity assessment is not left to amateurs</vt:lpstr>
      <vt:lpstr>Conformity Assessment</vt:lpstr>
      <vt:lpstr>Conformity Assessment under IECEE Scheme</vt:lpstr>
      <vt:lpstr>Mutual Recognition</vt:lpstr>
      <vt:lpstr>The IEC CA Systems</vt:lpstr>
      <vt:lpstr>The IECE CA Systems</vt:lpstr>
      <vt:lpstr>Tailor Made for the Customer</vt:lpstr>
      <vt:lpstr>Tailor Made for the Customer</vt:lpstr>
      <vt:lpstr>IECEE CB Scheme</vt:lpstr>
      <vt:lpstr>IECEE CB Scheme</vt:lpstr>
      <vt:lpstr>IECEE CB Scheme</vt:lpstr>
      <vt:lpstr>IECEE Conformity Assessment Schemes</vt:lpstr>
      <vt:lpstr>Aim (1)</vt:lpstr>
      <vt:lpstr>Aim (2)</vt:lpstr>
      <vt:lpstr>CB Scheme Highlights</vt:lpstr>
      <vt:lpstr>CB Scheme Advantages</vt:lpstr>
      <vt:lpstr>CB Scheme Operations (1)</vt:lpstr>
      <vt:lpstr>CB Scheme Operations (2)</vt:lpstr>
      <vt:lpstr>CB Scheme Benefits</vt:lpstr>
      <vt:lpstr>CB Scheme</vt:lpstr>
      <vt:lpstr>CB Scheme</vt:lpstr>
      <vt:lpstr>CB Scheme</vt:lpstr>
      <vt:lpstr>IECEE Facts</vt:lpstr>
      <vt:lpstr>IECEE 23 Categories of Products</vt:lpstr>
      <vt:lpstr>IECEE 23 Categories of Products</vt:lpstr>
      <vt:lpstr>54 Participating Countries</vt:lpstr>
      <vt:lpstr>Operation</vt:lpstr>
      <vt:lpstr>Framework</vt:lpstr>
      <vt:lpstr>Application Process</vt:lpstr>
      <vt:lpstr>Peer Assessment</vt:lpstr>
      <vt:lpstr>PowerPoint Presentation</vt:lpstr>
      <vt:lpstr>Peer Assessment (1)</vt:lpstr>
      <vt:lpstr>Peer Assessment (2)</vt:lpstr>
      <vt:lpstr>PowerPoint Presentation</vt:lpstr>
      <vt:lpstr>Suspension</vt:lpstr>
      <vt:lpstr>IECEE Structure</vt:lpstr>
      <vt:lpstr>IECEE CMC Composition (1)</vt:lpstr>
      <vt:lpstr>IECEE CMC Composition (2)</vt:lpstr>
      <vt:lpstr>IECEE Secretariat – Geneva (1)</vt:lpstr>
      <vt:lpstr>IECEE Secretariat – Geneva (2)</vt:lpstr>
      <vt:lpstr>IECEE Officers (1)</vt:lpstr>
      <vt:lpstr>IECEE Officers (2)</vt:lpstr>
      <vt:lpstr>IECEE Officers: Chair</vt:lpstr>
      <vt:lpstr>IECEE Officers: Vice-Chair</vt:lpstr>
      <vt:lpstr>IECEE Officers: Treasurer </vt:lpstr>
      <vt:lpstr>IECEE Officers: Executive Secretary </vt:lpstr>
      <vt:lpstr>PSC - Policy and Strategy Committee (1)</vt:lpstr>
      <vt:lpstr>PSC - Policy and Strategy Committee (2)</vt:lpstr>
      <vt:lpstr>CTL - Committee of Testing Laboratories (1)</vt:lpstr>
      <vt:lpstr>CTL - Committee of Testing Laboratories (2)</vt:lpstr>
      <vt:lpstr>CTL - Committee of Testing Laboratories (3)</vt:lpstr>
      <vt:lpstr>CTL - Committee of Testing Laboratories (4)</vt:lpstr>
      <vt:lpstr>How to Search Certificates (1)</vt:lpstr>
      <vt:lpstr>How to Search Certificates (2)</vt:lpstr>
      <vt:lpstr>Rules and Procedures</vt:lpstr>
      <vt:lpstr>IECEE CB Scheme Decisions (1)</vt:lpstr>
      <vt:lpstr>IECEE CB Scheme Decisions (2)</vt:lpstr>
      <vt:lpstr>Rules and Procedures(1)</vt:lpstr>
      <vt:lpstr>Rules and Procedures(2)</vt:lpstr>
      <vt:lpstr>Rules and Procedures(3)</vt:lpstr>
      <vt:lpstr>Statistics</vt:lpstr>
      <vt:lpstr>Statistics</vt:lpstr>
      <vt:lpstr>Statistics</vt:lpstr>
      <vt:lpstr>Statistics</vt:lpstr>
      <vt:lpstr>Statistics</vt:lpstr>
      <vt:lpstr>Statistics</vt:lpstr>
      <vt:lpstr>Membership</vt:lpstr>
      <vt:lpstr>Development and Outlook</vt:lpstr>
      <vt:lpstr>Development and Outlook</vt:lpstr>
      <vt:lpstr>Development and Outlook</vt:lpstr>
      <vt:lpstr>Today’s IECEE achieved target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Mitchell, Tara</dc:creator>
  <cp:lastModifiedBy>Mitchell, Tara</cp:lastModifiedBy>
  <cp:revision>7</cp:revision>
  <dcterms:created xsi:type="dcterms:W3CDTF">2022-10-05T06:27:59Z</dcterms:created>
  <dcterms:modified xsi:type="dcterms:W3CDTF">2022-10-06T08:08:02Z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0x0101003E5AD6FC457619488F1296534415528A</vt:lpwstr>
  </property>
</Properties>
</file>